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7"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snapToGrid="0" snapToObjects="1">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5A31D-3BB2-9540-9562-BF4749C06A57}" type="datetimeFigureOut">
              <a:rPr lang="en-US" smtClean="0"/>
              <a:t>5/18/2016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95D43-EA4C-4B42-A224-963700A34254}" type="slidenum">
              <a:rPr lang="en-US" smtClean="0"/>
              <a:t>‹#›</a:t>
            </a:fld>
            <a:endParaRPr lang="en-US"/>
          </a:p>
        </p:txBody>
      </p:sp>
    </p:spTree>
    <p:extLst>
      <p:ext uri="{BB962C8B-B14F-4D97-AF65-F5344CB8AC3E}">
        <p14:creationId xmlns:p14="http://schemas.microsoft.com/office/powerpoint/2010/main" val="1751318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Jenn</a:t>
            </a:r>
            <a:endParaRPr lang="en-US" dirty="0"/>
          </a:p>
        </p:txBody>
      </p:sp>
      <p:sp>
        <p:nvSpPr>
          <p:cNvPr id="4" name="Slide Number Placeholder 3"/>
          <p:cNvSpPr>
            <a:spLocks noGrp="1"/>
          </p:cNvSpPr>
          <p:nvPr>
            <p:ph type="sldNum" sz="quarter" idx="10"/>
          </p:nvPr>
        </p:nvSpPr>
        <p:spPr/>
        <p:txBody>
          <a:bodyPr/>
          <a:lstStyle/>
          <a:p>
            <a:fld id="{F7695D43-EA4C-4B42-A224-963700A34254}" type="slidenum">
              <a:rPr lang="en-US" smtClean="0"/>
              <a:t>2</a:t>
            </a:fld>
            <a:endParaRPr lang="en-US"/>
          </a:p>
        </p:txBody>
      </p:sp>
    </p:spTree>
    <p:extLst>
      <p:ext uri="{BB962C8B-B14F-4D97-AF65-F5344CB8AC3E}">
        <p14:creationId xmlns:p14="http://schemas.microsoft.com/office/powerpoint/2010/main" val="272887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95D43-EA4C-4B42-A224-963700A34254}" type="slidenum">
              <a:rPr lang="en-US" smtClean="0"/>
              <a:t>11</a:t>
            </a:fld>
            <a:endParaRPr lang="en-US"/>
          </a:p>
        </p:txBody>
      </p:sp>
    </p:spTree>
    <p:extLst>
      <p:ext uri="{BB962C8B-B14F-4D97-AF65-F5344CB8AC3E}">
        <p14:creationId xmlns:p14="http://schemas.microsoft.com/office/powerpoint/2010/main" val="341959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Jenn</a:t>
            </a:r>
            <a:endParaRPr lang="en-US" dirty="0"/>
          </a:p>
        </p:txBody>
      </p:sp>
      <p:sp>
        <p:nvSpPr>
          <p:cNvPr id="4" name="Slide Number Placeholder 3"/>
          <p:cNvSpPr>
            <a:spLocks noGrp="1"/>
          </p:cNvSpPr>
          <p:nvPr>
            <p:ph type="sldNum" sz="quarter" idx="10"/>
          </p:nvPr>
        </p:nvSpPr>
        <p:spPr/>
        <p:txBody>
          <a:bodyPr/>
          <a:lstStyle/>
          <a:p>
            <a:fld id="{F7695D43-EA4C-4B42-A224-963700A34254}" type="slidenum">
              <a:rPr lang="en-US" smtClean="0"/>
              <a:t>13</a:t>
            </a:fld>
            <a:endParaRPr lang="en-US"/>
          </a:p>
        </p:txBody>
      </p:sp>
    </p:spTree>
    <p:extLst>
      <p:ext uri="{BB962C8B-B14F-4D97-AF65-F5344CB8AC3E}">
        <p14:creationId xmlns:p14="http://schemas.microsoft.com/office/powerpoint/2010/main" val="1844426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and Answers</a:t>
            </a:r>
          </a:p>
        </p:txBody>
      </p:sp>
      <p:sp>
        <p:nvSpPr>
          <p:cNvPr id="4" name="Slide Number Placeholder 3"/>
          <p:cNvSpPr>
            <a:spLocks noGrp="1"/>
          </p:cNvSpPr>
          <p:nvPr>
            <p:ph type="sldNum" sz="quarter" idx="10"/>
          </p:nvPr>
        </p:nvSpPr>
        <p:spPr/>
        <p:txBody>
          <a:bodyPr/>
          <a:lstStyle/>
          <a:p>
            <a:fld id="{F7695D43-EA4C-4B42-A224-963700A34254}" type="slidenum">
              <a:rPr lang="en-US" smtClean="0"/>
              <a:t>14</a:t>
            </a:fld>
            <a:endParaRPr lang="en-US"/>
          </a:p>
        </p:txBody>
      </p:sp>
    </p:spTree>
    <p:extLst>
      <p:ext uri="{BB962C8B-B14F-4D97-AF65-F5344CB8AC3E}">
        <p14:creationId xmlns:p14="http://schemas.microsoft.com/office/powerpoint/2010/main" val="16247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Justin</a:t>
            </a:r>
          </a:p>
        </p:txBody>
      </p:sp>
      <p:sp>
        <p:nvSpPr>
          <p:cNvPr id="4" name="Slide Number Placeholder 3"/>
          <p:cNvSpPr>
            <a:spLocks noGrp="1"/>
          </p:cNvSpPr>
          <p:nvPr>
            <p:ph type="sldNum" sz="quarter" idx="10"/>
          </p:nvPr>
        </p:nvSpPr>
        <p:spPr/>
        <p:txBody>
          <a:bodyPr/>
          <a:lstStyle/>
          <a:p>
            <a:fld id="{F7695D43-EA4C-4B42-A224-963700A34254}" type="slidenum">
              <a:rPr lang="en-US" smtClean="0"/>
              <a:t>3</a:t>
            </a:fld>
            <a:endParaRPr lang="en-US"/>
          </a:p>
        </p:txBody>
      </p:sp>
    </p:spTree>
    <p:extLst>
      <p:ext uri="{BB962C8B-B14F-4D97-AF65-F5344CB8AC3E}">
        <p14:creationId xmlns:p14="http://schemas.microsoft.com/office/powerpoint/2010/main" val="154338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jenn</a:t>
            </a:r>
            <a:endParaRPr lang="en-US" dirty="0"/>
          </a:p>
        </p:txBody>
      </p:sp>
      <p:sp>
        <p:nvSpPr>
          <p:cNvPr id="4" name="Slide Number Placeholder 3"/>
          <p:cNvSpPr>
            <a:spLocks noGrp="1"/>
          </p:cNvSpPr>
          <p:nvPr>
            <p:ph type="sldNum" sz="quarter" idx="10"/>
          </p:nvPr>
        </p:nvSpPr>
        <p:spPr/>
        <p:txBody>
          <a:bodyPr/>
          <a:lstStyle/>
          <a:p>
            <a:fld id="{F7695D43-EA4C-4B42-A224-963700A34254}" type="slidenum">
              <a:rPr lang="en-US" smtClean="0"/>
              <a:t>4</a:t>
            </a:fld>
            <a:endParaRPr lang="en-US"/>
          </a:p>
        </p:txBody>
      </p:sp>
    </p:spTree>
    <p:extLst>
      <p:ext uri="{BB962C8B-B14F-4D97-AF65-F5344CB8AC3E}">
        <p14:creationId xmlns:p14="http://schemas.microsoft.com/office/powerpoint/2010/main" val="174201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Jenn</a:t>
            </a:r>
            <a:endParaRPr lang="en-US" dirty="0"/>
          </a:p>
        </p:txBody>
      </p:sp>
      <p:sp>
        <p:nvSpPr>
          <p:cNvPr id="4" name="Slide Number Placeholder 3"/>
          <p:cNvSpPr>
            <a:spLocks noGrp="1"/>
          </p:cNvSpPr>
          <p:nvPr>
            <p:ph type="sldNum" sz="quarter" idx="10"/>
          </p:nvPr>
        </p:nvSpPr>
        <p:spPr/>
        <p:txBody>
          <a:bodyPr/>
          <a:lstStyle/>
          <a:p>
            <a:fld id="{F7695D43-EA4C-4B42-A224-963700A34254}" type="slidenum">
              <a:rPr lang="en-US" smtClean="0"/>
              <a:t>5</a:t>
            </a:fld>
            <a:endParaRPr lang="en-US"/>
          </a:p>
        </p:txBody>
      </p:sp>
    </p:spTree>
    <p:extLst>
      <p:ext uri="{BB962C8B-B14F-4D97-AF65-F5344CB8AC3E}">
        <p14:creationId xmlns:p14="http://schemas.microsoft.com/office/powerpoint/2010/main" val="778970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Justin</a:t>
            </a:r>
          </a:p>
        </p:txBody>
      </p:sp>
      <p:sp>
        <p:nvSpPr>
          <p:cNvPr id="4" name="Slide Number Placeholder 3"/>
          <p:cNvSpPr>
            <a:spLocks noGrp="1"/>
          </p:cNvSpPr>
          <p:nvPr>
            <p:ph type="sldNum" sz="quarter" idx="10"/>
          </p:nvPr>
        </p:nvSpPr>
        <p:spPr/>
        <p:txBody>
          <a:bodyPr/>
          <a:lstStyle/>
          <a:p>
            <a:fld id="{F7695D43-EA4C-4B42-A224-963700A34254}" type="slidenum">
              <a:rPr lang="en-US" smtClean="0"/>
              <a:t>6</a:t>
            </a:fld>
            <a:endParaRPr lang="en-US"/>
          </a:p>
        </p:txBody>
      </p:sp>
    </p:spTree>
    <p:extLst>
      <p:ext uri="{BB962C8B-B14F-4D97-AF65-F5344CB8AC3E}">
        <p14:creationId xmlns:p14="http://schemas.microsoft.com/office/powerpoint/2010/main" val="1004441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Justin</a:t>
            </a:r>
          </a:p>
          <a:p>
            <a:r>
              <a:rPr lang="en-US" sz="1200" kern="1200" dirty="0">
                <a:solidFill>
                  <a:schemeClr val="tx1"/>
                </a:solidFill>
                <a:effectLst/>
                <a:latin typeface="+mn-lt"/>
                <a:ea typeface="+mn-ea"/>
                <a:cs typeface="+mn-cs"/>
              </a:rPr>
              <a:t>For the past decade, many "pro-marriage" organizations have been fighting to defend, define, or re-define marriage, which is a noble task. However, the societal institution of marriage itself has become increasingly seen as obsolete and irrelevant in today's culture particularly among Millennials. </a:t>
            </a:r>
            <a:endParaRPr lang="en-US" dirty="0"/>
          </a:p>
        </p:txBody>
      </p:sp>
      <p:sp>
        <p:nvSpPr>
          <p:cNvPr id="4" name="Slide Number Placeholder 3"/>
          <p:cNvSpPr>
            <a:spLocks noGrp="1"/>
          </p:cNvSpPr>
          <p:nvPr>
            <p:ph type="sldNum" sz="quarter" idx="10"/>
          </p:nvPr>
        </p:nvSpPr>
        <p:spPr/>
        <p:txBody>
          <a:bodyPr/>
          <a:lstStyle/>
          <a:p>
            <a:fld id="{F7695D43-EA4C-4B42-A224-963700A34254}" type="slidenum">
              <a:rPr lang="en-US" smtClean="0"/>
              <a:t>7</a:t>
            </a:fld>
            <a:endParaRPr lang="en-US"/>
          </a:p>
        </p:txBody>
      </p:sp>
    </p:spTree>
    <p:extLst>
      <p:ext uri="{BB962C8B-B14F-4D97-AF65-F5344CB8AC3E}">
        <p14:creationId xmlns:p14="http://schemas.microsoft.com/office/powerpoint/2010/main" val="1104915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jenn</a:t>
            </a:r>
            <a:endParaRPr lang="en-US" dirty="0"/>
          </a:p>
        </p:txBody>
      </p:sp>
      <p:sp>
        <p:nvSpPr>
          <p:cNvPr id="4" name="Slide Number Placeholder 3"/>
          <p:cNvSpPr>
            <a:spLocks noGrp="1"/>
          </p:cNvSpPr>
          <p:nvPr>
            <p:ph type="sldNum" sz="quarter" idx="10"/>
          </p:nvPr>
        </p:nvSpPr>
        <p:spPr/>
        <p:txBody>
          <a:bodyPr/>
          <a:lstStyle/>
          <a:p>
            <a:fld id="{F7695D43-EA4C-4B42-A224-963700A34254}" type="slidenum">
              <a:rPr lang="en-US" smtClean="0"/>
              <a:t>8</a:t>
            </a:fld>
            <a:endParaRPr lang="en-US"/>
          </a:p>
        </p:txBody>
      </p:sp>
    </p:spTree>
    <p:extLst>
      <p:ext uri="{BB962C8B-B14F-4D97-AF65-F5344CB8AC3E}">
        <p14:creationId xmlns:p14="http://schemas.microsoft.com/office/powerpoint/2010/main" val="1277074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jenn</a:t>
            </a:r>
            <a:endParaRPr lang="en-US" dirty="0"/>
          </a:p>
        </p:txBody>
      </p:sp>
      <p:sp>
        <p:nvSpPr>
          <p:cNvPr id="4" name="Slide Number Placeholder 3"/>
          <p:cNvSpPr>
            <a:spLocks noGrp="1"/>
          </p:cNvSpPr>
          <p:nvPr>
            <p:ph type="sldNum" sz="quarter" idx="10"/>
          </p:nvPr>
        </p:nvSpPr>
        <p:spPr/>
        <p:txBody>
          <a:bodyPr/>
          <a:lstStyle/>
          <a:p>
            <a:fld id="{F7695D43-EA4C-4B42-A224-963700A34254}" type="slidenum">
              <a:rPr lang="en-US" smtClean="0"/>
              <a:t>9</a:t>
            </a:fld>
            <a:endParaRPr lang="en-US"/>
          </a:p>
        </p:txBody>
      </p:sp>
    </p:spTree>
    <p:extLst>
      <p:ext uri="{BB962C8B-B14F-4D97-AF65-F5344CB8AC3E}">
        <p14:creationId xmlns:p14="http://schemas.microsoft.com/office/powerpoint/2010/main" val="1833049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Justin</a:t>
            </a:r>
          </a:p>
        </p:txBody>
      </p:sp>
      <p:sp>
        <p:nvSpPr>
          <p:cNvPr id="4" name="Slide Number Placeholder 3"/>
          <p:cNvSpPr>
            <a:spLocks noGrp="1"/>
          </p:cNvSpPr>
          <p:nvPr>
            <p:ph type="sldNum" sz="quarter" idx="10"/>
          </p:nvPr>
        </p:nvSpPr>
        <p:spPr/>
        <p:txBody>
          <a:bodyPr/>
          <a:lstStyle/>
          <a:p>
            <a:fld id="{F7695D43-EA4C-4B42-A224-963700A34254}" type="slidenum">
              <a:rPr lang="en-US" smtClean="0"/>
              <a:t>10</a:t>
            </a:fld>
            <a:endParaRPr lang="en-US"/>
          </a:p>
        </p:txBody>
      </p:sp>
    </p:spTree>
    <p:extLst>
      <p:ext uri="{BB962C8B-B14F-4D97-AF65-F5344CB8AC3E}">
        <p14:creationId xmlns:p14="http://schemas.microsoft.com/office/powerpoint/2010/main" val="25537004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5/18/2016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5/18/2016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5/18/2016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5/18/2016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5/18/2016</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5/18/2016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illennialsformarriage.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9848" y="4389120"/>
            <a:ext cx="8389462" cy="1069848"/>
          </a:xfrm>
        </p:spPr>
        <p:txBody>
          <a:bodyPr/>
          <a:lstStyle/>
          <a:p>
            <a:r>
              <a:rPr lang="en-US" dirty="0"/>
              <a:t>Understanding and Engaging the Millennial Generation</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3001"/>
          <a:stretch/>
        </p:blipFill>
        <p:spPr>
          <a:xfrm>
            <a:off x="520890" y="641445"/>
            <a:ext cx="9062112" cy="3488876"/>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7222" t="18515" r="64396" b="25331"/>
          <a:stretch/>
        </p:blipFill>
        <p:spPr>
          <a:xfrm>
            <a:off x="9730488" y="4130321"/>
            <a:ext cx="914765" cy="904929"/>
          </a:xfrm>
          <a:prstGeom prst="rect">
            <a:avLst/>
          </a:prstGeom>
        </p:spPr>
      </p:pic>
    </p:spTree>
    <p:extLst>
      <p:ext uri="{BB962C8B-B14F-4D97-AF65-F5344CB8AC3E}">
        <p14:creationId xmlns:p14="http://schemas.microsoft.com/office/powerpoint/2010/main" val="1224298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need millennials to marry</a:t>
            </a:r>
          </a:p>
        </p:txBody>
      </p:sp>
      <p:sp>
        <p:nvSpPr>
          <p:cNvPr id="3" name="Content Placeholder 2"/>
          <p:cNvSpPr>
            <a:spLocks noGrp="1"/>
          </p:cNvSpPr>
          <p:nvPr>
            <p:ph idx="1"/>
          </p:nvPr>
        </p:nvSpPr>
        <p:spPr>
          <a:xfrm>
            <a:off x="914400" y="2121408"/>
            <a:ext cx="10213848" cy="3526357"/>
          </a:xfrm>
        </p:spPr>
        <p:txBody>
          <a:bodyPr>
            <a:normAutofit fontScale="92500" lnSpcReduction="10000"/>
          </a:bodyPr>
          <a:lstStyle/>
          <a:p>
            <a:pPr>
              <a:lnSpc>
                <a:spcPct val="150000"/>
              </a:lnSpc>
            </a:pPr>
            <a:r>
              <a:rPr lang="en-US" dirty="0"/>
              <a:t>We </a:t>
            </a:r>
            <a:r>
              <a:rPr lang="en-US" b="1" i="1" dirty="0"/>
              <a:t>need</a:t>
            </a:r>
            <a:r>
              <a:rPr lang="en-US" dirty="0"/>
              <a:t> Millennials to marry.</a:t>
            </a:r>
          </a:p>
          <a:p>
            <a:pPr>
              <a:lnSpc>
                <a:spcPct val="150000"/>
              </a:lnSpc>
            </a:pPr>
            <a:r>
              <a:rPr lang="en-US" dirty="0"/>
              <a:t>Research suggests that if family fragmentation were reduced by just 1%, U.S. taxpayers would save an estimated $1.1 billion annually. (</a:t>
            </a:r>
            <a:r>
              <a:rPr lang="en-US" dirty="0" err="1"/>
              <a:t>Scafidi</a:t>
            </a:r>
            <a:r>
              <a:rPr lang="en-US" dirty="0"/>
              <a:t>)</a:t>
            </a:r>
          </a:p>
          <a:p>
            <a:pPr>
              <a:lnSpc>
                <a:spcPct val="150000"/>
              </a:lnSpc>
            </a:pPr>
            <a:r>
              <a:rPr lang="en-US" dirty="0"/>
              <a:t>As more and more Millennials choose not to get married, Middle America will become smaller and the lower class will swell larger.</a:t>
            </a:r>
          </a:p>
          <a:p>
            <a:pPr>
              <a:lnSpc>
                <a:spcPct val="150000"/>
              </a:lnSpc>
            </a:pPr>
            <a:r>
              <a:rPr lang="en-US" dirty="0"/>
              <a:t>Children who come from a home with married parents have only an 18% chance of living in poverty.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222" t="18515" r="64396" b="25331"/>
          <a:stretch/>
        </p:blipFill>
        <p:spPr>
          <a:xfrm>
            <a:off x="11427794" y="6236850"/>
            <a:ext cx="404784" cy="400432"/>
          </a:xfrm>
          <a:prstGeom prst="rect">
            <a:avLst/>
          </a:prstGeom>
        </p:spPr>
      </p:pic>
    </p:spTree>
    <p:extLst>
      <p:ext uri="{BB962C8B-B14F-4D97-AF65-F5344CB8AC3E}">
        <p14:creationId xmlns:p14="http://schemas.microsoft.com/office/powerpoint/2010/main" val="816249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are working to educate, equip, and engage. </a:t>
            </a:r>
          </a:p>
        </p:txBody>
      </p:sp>
      <p:sp>
        <p:nvSpPr>
          <p:cNvPr id="3" name="Content Placeholder 2"/>
          <p:cNvSpPr>
            <a:spLocks noGrp="1"/>
          </p:cNvSpPr>
          <p:nvPr>
            <p:ph idx="1"/>
          </p:nvPr>
        </p:nvSpPr>
        <p:spPr/>
        <p:txBody>
          <a:bodyPr>
            <a:normAutofit lnSpcReduction="10000"/>
          </a:bodyPr>
          <a:lstStyle/>
          <a:p>
            <a:pPr>
              <a:lnSpc>
                <a:spcPct val="150000"/>
              </a:lnSpc>
            </a:pPr>
            <a:r>
              <a:rPr lang="en-US" dirty="0"/>
              <a:t>We want to change the conversation and perspective on marriage by educating Millennials about what we are for, rather than what we are against. </a:t>
            </a:r>
          </a:p>
          <a:p>
            <a:pPr>
              <a:lnSpc>
                <a:spcPct val="150000"/>
              </a:lnSpc>
            </a:pPr>
            <a:r>
              <a:rPr lang="en-US" dirty="0"/>
              <a:t>We want to use relevant means for communication to equip Millennials for healthy covenantal marriages. </a:t>
            </a:r>
          </a:p>
          <a:p>
            <a:pPr>
              <a:lnSpc>
                <a:spcPct val="150000"/>
              </a:lnSpc>
            </a:pPr>
            <a:r>
              <a:rPr lang="en-US" dirty="0"/>
              <a:t>Through our campaigns, we are working towards cultural engagement that highlights the importance and advantages of marriage.</a:t>
            </a:r>
          </a:p>
          <a:p>
            <a:pPr>
              <a:lnSpc>
                <a:spcPct val="150000"/>
              </a:lnSpc>
            </a:pPr>
            <a:r>
              <a:rPr lang="en-US" dirty="0"/>
              <a:t>We also want to use peer influence to show real life couples who value marriage and show why marriage matters. </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222" t="18515" r="64396" b="25331"/>
          <a:stretch/>
        </p:blipFill>
        <p:spPr>
          <a:xfrm>
            <a:off x="11427794" y="6236850"/>
            <a:ext cx="404784" cy="400432"/>
          </a:xfrm>
          <a:prstGeom prst="rect">
            <a:avLst/>
          </a:prstGeom>
        </p:spPr>
      </p:pic>
    </p:spTree>
    <p:extLst>
      <p:ext uri="{BB962C8B-B14F-4D97-AF65-F5344CB8AC3E}">
        <p14:creationId xmlns:p14="http://schemas.microsoft.com/office/powerpoint/2010/main" val="1475109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Approaches you can take</a:t>
            </a:r>
          </a:p>
        </p:txBody>
      </p:sp>
      <p:sp>
        <p:nvSpPr>
          <p:cNvPr id="3" name="Content Placeholder 2"/>
          <p:cNvSpPr>
            <a:spLocks noGrp="1"/>
          </p:cNvSpPr>
          <p:nvPr>
            <p:ph idx="1"/>
          </p:nvPr>
        </p:nvSpPr>
        <p:spPr>
          <a:xfrm>
            <a:off x="860612" y="2121407"/>
            <a:ext cx="10267636" cy="4376211"/>
          </a:xfrm>
        </p:spPr>
        <p:txBody>
          <a:bodyPr>
            <a:normAutofit fontScale="85000" lnSpcReduction="10000"/>
          </a:bodyPr>
          <a:lstStyle/>
          <a:p>
            <a:r>
              <a:rPr lang="en-US" b="1" dirty="0"/>
              <a:t>Approach Marriage Holistically</a:t>
            </a:r>
            <a:r>
              <a:rPr lang="en-US" dirty="0"/>
              <a:t>: Changing Millennials perception of marriage starts with healing from the inside out. Think about it, 50% of Millennials come from divorced homes, which causes many to be simply repelled and fearful of the institution. Churches today can create a safe community that models Godly marriages and relationships that bring healing where there is brokenness. The church should begin working with young couples as soon as love blooms while they are dating or engaged. Millennials value mentorship making it a great opportunity for the leaders to guide, support and equip these couples for successful marriages. We have seen religion fail to keep marriages together, but when there is a community of support and open communication, marriage and Godly relationships can thrive.</a:t>
            </a:r>
          </a:p>
          <a:p>
            <a:r>
              <a:rPr lang="en-US" b="1" dirty="0"/>
              <a:t>Approach Marriage Authentically</a:t>
            </a:r>
            <a:r>
              <a:rPr lang="en-US" dirty="0"/>
              <a:t>: Did you know that church leaders are in the modeling business? Your role is to model a Godly (not perfect) marriage in an authentic way that changes the negative perception that Millennials have towards marriage. This means that you must make YOUR marriage a priority by investing in your spouse. </a:t>
            </a:r>
          </a:p>
          <a:p>
            <a:r>
              <a:rPr lang="en-US" b="1" dirty="0"/>
              <a:t>Approach Marriage Intimately</a:t>
            </a:r>
            <a:r>
              <a:rPr lang="en-US" dirty="0"/>
              <a:t>: Another way to approach marriage that can help change Millennials perception is by having genuine conversations about sex and sexuality that embodies grace and truth. Sex has been perverted in the world and ignored in the church. The church needs to talk about sex! God designed sex to be holy, pure and intimate not perverted, dirty and disingenuous. If the church does not lead in the conversation about sex than the world will.</a:t>
            </a:r>
          </a:p>
        </p:txBody>
      </p:sp>
    </p:spTree>
    <p:extLst>
      <p:ext uri="{BB962C8B-B14F-4D97-AF65-F5344CB8AC3E}">
        <p14:creationId xmlns:p14="http://schemas.microsoft.com/office/powerpoint/2010/main" val="1491207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Campaigns that you can get involved in</a:t>
            </a:r>
          </a:p>
        </p:txBody>
      </p:sp>
      <p:sp>
        <p:nvSpPr>
          <p:cNvPr id="3" name="Content Placeholder 2"/>
          <p:cNvSpPr>
            <a:spLocks noGrp="1"/>
          </p:cNvSpPr>
          <p:nvPr>
            <p:ph idx="1"/>
          </p:nvPr>
        </p:nvSpPr>
        <p:spPr>
          <a:xfrm>
            <a:off x="578223" y="2121408"/>
            <a:ext cx="10945905" cy="4481098"/>
          </a:xfrm>
        </p:spPr>
        <p:txBody>
          <a:bodyPr>
            <a:normAutofit fontScale="85000" lnSpcReduction="20000"/>
          </a:bodyPr>
          <a:lstStyle/>
          <a:p>
            <a:pPr marL="0" indent="0">
              <a:buNone/>
            </a:pPr>
            <a:r>
              <a:rPr lang="en-US" dirty="0"/>
              <a:t>When looking at our culture today, it is obvious that marriage is undervalued and often broken! Our popular culture paints a picture that celebrates and even applauds dysfunction in the home as the fully accepted norm. We want to see this perception of marriage </a:t>
            </a:r>
            <a:r>
              <a:rPr lang="en-US" b="1" dirty="0"/>
              <a:t>fixed</a:t>
            </a:r>
            <a:r>
              <a:rPr lang="en-US" dirty="0"/>
              <a:t>! This is why Millennials for Marriage decided to create The Hitch Fix. The Hitch Fix helps couples become prepared, equipped, and strengthened for a meaningful and healthy marriage. For those who are dating or engaged, The Hitch Fix will provide the tools you will need to prepare for healthy and long lasting marriage. </a:t>
            </a:r>
            <a:r>
              <a:rPr lang="en-US" i="1" dirty="0"/>
              <a:t>The Hitch Fix </a:t>
            </a:r>
            <a:r>
              <a:rPr lang="en-US" dirty="0"/>
              <a:t>offers you incredible relationship tools, advice, and stories that will strengthen your relationship, refresh your heart and keep you both connected.</a:t>
            </a:r>
          </a:p>
          <a:p>
            <a:pPr marL="0" indent="0">
              <a:buNone/>
            </a:pPr>
            <a:r>
              <a:rPr lang="en-US" dirty="0">
                <a:solidFill>
                  <a:srgbClr val="FF0000"/>
                </a:solidFill>
              </a:rPr>
              <a:t>Social Media:</a:t>
            </a:r>
          </a:p>
          <a:p>
            <a:r>
              <a:rPr lang="en-US" dirty="0"/>
              <a:t>The Hitch Fix Instagram/Facebook Campaign</a:t>
            </a:r>
          </a:p>
          <a:p>
            <a:r>
              <a:rPr lang="en-US" dirty="0"/>
              <a:t>The Hitch Fix Blog</a:t>
            </a:r>
          </a:p>
          <a:p>
            <a:r>
              <a:rPr lang="en-US" dirty="0"/>
              <a:t>The Hitch Fix Podcast Series (Launching June 2016)</a:t>
            </a:r>
          </a:p>
          <a:p>
            <a:pPr marL="0" indent="0">
              <a:buNone/>
            </a:pPr>
            <a:r>
              <a:rPr lang="en-US" dirty="0">
                <a:solidFill>
                  <a:srgbClr val="FF0000"/>
                </a:solidFill>
              </a:rPr>
              <a:t>Live Events:</a:t>
            </a:r>
          </a:p>
          <a:p>
            <a:r>
              <a:rPr lang="en-US" dirty="0"/>
              <a:t>The Hitch Fix Seminar</a:t>
            </a:r>
          </a:p>
          <a:p>
            <a:r>
              <a:rPr lang="en-US" dirty="0"/>
              <a:t>One Night Stand Events</a:t>
            </a:r>
          </a:p>
          <a:p>
            <a:r>
              <a:rPr lang="en-US" dirty="0"/>
              <a:t>Special Talks on : </a:t>
            </a:r>
            <a:r>
              <a:rPr lang="en-US" i="1" dirty="0"/>
              <a:t>The State of the Millennials Union, What to Wear for Amazing Sex (wedding ring), Threesomes Rock (how faith plays a role in marriage), Myths about Millennials and Marriage</a:t>
            </a:r>
            <a:endParaRPr lang="en-US" dirty="0"/>
          </a:p>
        </p:txBody>
      </p:sp>
    </p:spTree>
    <p:extLst>
      <p:ext uri="{BB962C8B-B14F-4D97-AF65-F5344CB8AC3E}">
        <p14:creationId xmlns:p14="http://schemas.microsoft.com/office/powerpoint/2010/main" val="833329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121" y="1853004"/>
            <a:ext cx="6292648" cy="2862322"/>
          </a:xfrm>
          <a:prstGeom prst="rect">
            <a:avLst/>
          </a:prstGeom>
          <a:noFill/>
        </p:spPr>
        <p:txBody>
          <a:bodyPr wrap="square" rtlCol="0">
            <a:spAutoFit/>
          </a:bodyPr>
          <a:lstStyle/>
          <a:p>
            <a:pPr algn="ctr"/>
            <a:r>
              <a:rPr lang="en-US" sz="2000" dirty="0">
                <a:hlinkClick r:id="rId3"/>
              </a:rPr>
              <a:t>www.Millennialsformarriage.org</a:t>
            </a:r>
            <a:endParaRPr lang="en-US" sz="2000" dirty="0"/>
          </a:p>
          <a:p>
            <a:pPr algn="ctr"/>
            <a:endParaRPr lang="en-US" sz="2000" dirty="0"/>
          </a:p>
          <a:p>
            <a:pPr algn="ctr"/>
            <a:r>
              <a:rPr lang="en-US" sz="2000" dirty="0"/>
              <a:t>Find us on Facebook, Instagram, Twitter</a:t>
            </a:r>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3866" y="2468322"/>
            <a:ext cx="7424570" cy="3712286"/>
          </a:xfrm>
          <a:prstGeom prst="rect">
            <a:avLst/>
          </a:prstGeom>
        </p:spPr>
      </p:pic>
    </p:spTree>
    <p:extLst>
      <p:ext uri="{BB962C8B-B14F-4D97-AF65-F5344CB8AC3E}">
        <p14:creationId xmlns:p14="http://schemas.microsoft.com/office/powerpoint/2010/main" val="414667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a:t>
            </a:r>
          </a:p>
        </p:txBody>
      </p:sp>
      <p:sp>
        <p:nvSpPr>
          <p:cNvPr id="5" name="Content Placeholder 4"/>
          <p:cNvSpPr>
            <a:spLocks noGrp="1"/>
          </p:cNvSpPr>
          <p:nvPr>
            <p:ph idx="1"/>
          </p:nvPr>
        </p:nvSpPr>
        <p:spPr/>
        <p:txBody>
          <a:bodyPr>
            <a:normAutofit fontScale="85000" lnSpcReduction="10000"/>
          </a:bodyPr>
          <a:lstStyle/>
          <a:p>
            <a:pPr>
              <a:lnSpc>
                <a:spcPct val="150000"/>
              </a:lnSpc>
            </a:pPr>
            <a:r>
              <a:rPr lang="en-US" b="1" dirty="0"/>
              <a:t>Our Vision</a:t>
            </a:r>
            <a:r>
              <a:rPr lang="en-US" dirty="0"/>
              <a:t> is to change the prevailing perception of marriage among the Millennial generation by reintroducing the importance of marriage in a relevant way that will ultimately strengthen the very fabric of our American society socially, culturally, spiritually, and economically. </a:t>
            </a:r>
          </a:p>
          <a:p>
            <a:pPr>
              <a:lnSpc>
                <a:spcPct val="150000"/>
              </a:lnSpc>
            </a:pPr>
            <a:r>
              <a:rPr lang="en-US" b="1" dirty="0"/>
              <a:t>Our Mission</a:t>
            </a:r>
            <a:r>
              <a:rPr lang="en-US" dirty="0"/>
              <a:t> is to engage the Millennial generation by starting a new conversation that embraces the importance of covenantal marriage. We seek to do this by engaging Millennials through social media and other media outlets, academia, marriage enrichment education and advocacy campaigns. We seek to educate community, religious, academic, and government leaders on Millennials' current perception of marriage and the consequences it will have on the very fabric of our society. We work with other likeminded groups to create policies that encourage and support healthy marriages that will foster a strong society.</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222" t="18515" r="64396" b="25331"/>
          <a:stretch/>
        </p:blipFill>
        <p:spPr>
          <a:xfrm>
            <a:off x="11427794" y="6236850"/>
            <a:ext cx="404784" cy="400432"/>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23001"/>
          <a:stretch/>
        </p:blipFill>
        <p:spPr>
          <a:xfrm>
            <a:off x="4075364" y="364832"/>
            <a:ext cx="3893455" cy="1498964"/>
          </a:xfrm>
          <a:prstGeom prst="rect">
            <a:avLst/>
          </a:prstGeom>
        </p:spPr>
      </p:pic>
    </p:spTree>
    <p:extLst>
      <p:ext uri="{BB962C8B-B14F-4D97-AF65-F5344CB8AC3E}">
        <p14:creationId xmlns:p14="http://schemas.microsoft.com/office/powerpoint/2010/main" val="175306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Millennials?</a:t>
            </a:r>
          </a:p>
        </p:txBody>
      </p:sp>
      <p:sp>
        <p:nvSpPr>
          <p:cNvPr id="3" name="Content Placeholder 2"/>
          <p:cNvSpPr>
            <a:spLocks noGrp="1"/>
          </p:cNvSpPr>
          <p:nvPr>
            <p:ph idx="1"/>
          </p:nvPr>
        </p:nvSpPr>
        <p:spPr>
          <a:xfrm>
            <a:off x="1069848" y="2121407"/>
            <a:ext cx="7065159" cy="4389751"/>
          </a:xfrm>
        </p:spPr>
        <p:txBody>
          <a:bodyPr>
            <a:noAutofit/>
          </a:bodyPr>
          <a:lstStyle/>
          <a:p>
            <a:pPr lvl="0">
              <a:defRPr sz="1800">
                <a:solidFill>
                  <a:srgbClr val="000000"/>
                </a:solidFill>
              </a:defRPr>
            </a:pPr>
            <a:r>
              <a:rPr lang="en-US" sz="2400" dirty="0">
                <a:solidFill>
                  <a:srgbClr val="63615B"/>
                </a:solidFill>
              </a:rPr>
              <a:t>Born around 1980-2000 – 92 Million</a:t>
            </a:r>
          </a:p>
          <a:p>
            <a:pPr lvl="0">
              <a:defRPr sz="1800">
                <a:solidFill>
                  <a:srgbClr val="000000"/>
                </a:solidFill>
              </a:defRPr>
            </a:pPr>
            <a:r>
              <a:rPr lang="en-US" sz="2400" dirty="0">
                <a:solidFill>
                  <a:srgbClr val="63615B"/>
                </a:solidFill>
              </a:rPr>
              <a:t>We are the largest and most diverse generation in America Today</a:t>
            </a:r>
          </a:p>
          <a:p>
            <a:pPr lvl="1">
              <a:lnSpc>
                <a:spcPct val="170000"/>
              </a:lnSpc>
              <a:defRPr sz="1800">
                <a:solidFill>
                  <a:srgbClr val="000000"/>
                </a:solidFill>
              </a:defRPr>
            </a:pPr>
            <a:r>
              <a:rPr lang="en-US" sz="2000" dirty="0">
                <a:solidFill>
                  <a:srgbClr val="63615B"/>
                </a:solidFill>
              </a:rPr>
              <a:t>15% of us were born abroad (U.S. Census)</a:t>
            </a:r>
          </a:p>
          <a:p>
            <a:pPr lvl="1">
              <a:lnSpc>
                <a:spcPct val="170000"/>
              </a:lnSpc>
              <a:defRPr sz="1800">
                <a:solidFill>
                  <a:srgbClr val="000000"/>
                </a:solidFill>
              </a:defRPr>
            </a:pPr>
            <a:r>
              <a:rPr lang="en-US" sz="2000" dirty="0">
                <a:solidFill>
                  <a:srgbClr val="63615B"/>
                </a:solidFill>
              </a:rPr>
              <a:t>Our women are more educated (WH Millennial Report)</a:t>
            </a:r>
            <a:endParaRPr lang="en-US" sz="800" dirty="0"/>
          </a:p>
          <a:p>
            <a:pPr lvl="1">
              <a:lnSpc>
                <a:spcPct val="170000"/>
              </a:lnSpc>
              <a:defRPr sz="1800">
                <a:solidFill>
                  <a:srgbClr val="000000"/>
                </a:solidFill>
              </a:defRPr>
            </a:pPr>
            <a:r>
              <a:rPr lang="en-US" sz="2000" dirty="0">
                <a:solidFill>
                  <a:srgbClr val="63615B"/>
                </a:solidFill>
              </a:rPr>
              <a:t>We are more likely to attend graduate school compared to previous generations (2015 Millennial Report)</a:t>
            </a:r>
            <a:endParaRPr lang="en-US" sz="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144" r="18983"/>
          <a:stretch/>
        </p:blipFill>
        <p:spPr>
          <a:xfrm>
            <a:off x="8261130" y="2121408"/>
            <a:ext cx="3814471" cy="3412289"/>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7222" t="18515" r="64396" b="25331"/>
          <a:stretch/>
        </p:blipFill>
        <p:spPr>
          <a:xfrm>
            <a:off x="11427794" y="6236850"/>
            <a:ext cx="404784" cy="400432"/>
          </a:xfrm>
          <a:prstGeom prst="rect">
            <a:avLst/>
          </a:prstGeom>
        </p:spPr>
      </p:pic>
    </p:spTree>
    <p:extLst>
      <p:ext uri="{BB962C8B-B14F-4D97-AF65-F5344CB8AC3E}">
        <p14:creationId xmlns:p14="http://schemas.microsoft.com/office/powerpoint/2010/main" val="160188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generation in debt</a:t>
            </a:r>
            <a:r>
              <a:rPr lang="is-IS" dirty="0"/>
              <a:t>…</a:t>
            </a:r>
            <a:endParaRPr lang="en-US" dirty="0"/>
          </a:p>
        </p:txBody>
      </p:sp>
      <p:sp>
        <p:nvSpPr>
          <p:cNvPr id="3" name="Content Placeholder 2"/>
          <p:cNvSpPr>
            <a:spLocks noGrp="1"/>
          </p:cNvSpPr>
          <p:nvPr>
            <p:ph idx="1"/>
          </p:nvPr>
        </p:nvSpPr>
        <p:spPr/>
        <p:txBody>
          <a:bodyPr>
            <a:normAutofit/>
          </a:bodyPr>
          <a:lstStyle/>
          <a:p>
            <a:pPr>
              <a:lnSpc>
                <a:spcPct val="150000"/>
              </a:lnSpc>
              <a:defRPr sz="1800">
                <a:solidFill>
                  <a:srgbClr val="000000"/>
                </a:solidFill>
              </a:defRPr>
            </a:pPr>
            <a:r>
              <a:rPr lang="en-US" dirty="0"/>
              <a:t>We are in debt …</a:t>
            </a:r>
            <a:r>
              <a:rPr lang="en-US" u="sng" dirty="0"/>
              <a:t>71% have some form of student debt.</a:t>
            </a:r>
          </a:p>
          <a:p>
            <a:pPr>
              <a:lnSpc>
                <a:spcPct val="150000"/>
              </a:lnSpc>
              <a:defRPr sz="1800">
                <a:solidFill>
                  <a:srgbClr val="000000"/>
                </a:solidFill>
              </a:defRPr>
            </a:pPr>
            <a:r>
              <a:rPr lang="en-US" dirty="0"/>
              <a:t>Average undergrad debt $35,000 alone </a:t>
            </a:r>
          </a:p>
          <a:p>
            <a:pPr>
              <a:lnSpc>
                <a:spcPct val="150000"/>
              </a:lnSpc>
              <a:defRPr sz="1800">
                <a:solidFill>
                  <a:srgbClr val="000000"/>
                </a:solidFill>
              </a:defRPr>
            </a:pPr>
            <a:r>
              <a:rPr lang="en-US" dirty="0"/>
              <a:t>Total of just Undergraduate federal and private loan debt - $68 Billion (WSJ – Congrats Class of 2015.)</a:t>
            </a:r>
          </a:p>
          <a:p>
            <a:pPr>
              <a:lnSpc>
                <a:spcPct val="150000"/>
              </a:lnSpc>
            </a:pPr>
            <a:r>
              <a:rPr lang="en-US" dirty="0"/>
              <a:t>According to Pew Research: “Millennials are the first in the modern era to have higher levels of student loan debt, poverty, and unemployment, and lower levels of wealth and personal income than their two immediate predecessor generations (Gen </a:t>
            </a:r>
            <a:r>
              <a:rPr lang="en-US" dirty="0" err="1"/>
              <a:t>Xers</a:t>
            </a:r>
            <a:r>
              <a:rPr lang="en-US" dirty="0"/>
              <a:t> and Boomers) had at the same stage of their life cycles.”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222" t="18515" r="64396" b="25331"/>
          <a:stretch/>
        </p:blipFill>
        <p:spPr>
          <a:xfrm>
            <a:off x="11427794" y="6236850"/>
            <a:ext cx="404784" cy="400432"/>
          </a:xfrm>
          <a:prstGeom prst="rect">
            <a:avLst/>
          </a:prstGeom>
        </p:spPr>
      </p:pic>
    </p:spTree>
    <p:extLst>
      <p:ext uri="{BB962C8B-B14F-4D97-AF65-F5344CB8AC3E}">
        <p14:creationId xmlns:p14="http://schemas.microsoft.com/office/powerpoint/2010/main" val="1209370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entitled generation?</a:t>
            </a:r>
          </a:p>
        </p:txBody>
      </p:sp>
      <p:sp>
        <p:nvSpPr>
          <p:cNvPr id="3" name="Content Placeholder 2"/>
          <p:cNvSpPr>
            <a:spLocks noGrp="1"/>
          </p:cNvSpPr>
          <p:nvPr>
            <p:ph idx="1"/>
          </p:nvPr>
        </p:nvSpPr>
        <p:spPr>
          <a:xfrm>
            <a:off x="6016040" y="1639612"/>
            <a:ext cx="6060345" cy="5139558"/>
          </a:xfrm>
        </p:spPr>
        <p:txBody>
          <a:bodyPr>
            <a:normAutofit/>
          </a:bodyPr>
          <a:lstStyle/>
          <a:p>
            <a:pPr>
              <a:lnSpc>
                <a:spcPct val="150000"/>
              </a:lnSpc>
              <a:defRPr sz="1800">
                <a:solidFill>
                  <a:srgbClr val="000000"/>
                </a:solidFill>
              </a:defRPr>
            </a:pPr>
            <a:r>
              <a:rPr lang="en-US" dirty="0"/>
              <a:t>We are overwhelmed by free choice. </a:t>
            </a:r>
          </a:p>
          <a:p>
            <a:pPr>
              <a:lnSpc>
                <a:spcPct val="150000"/>
              </a:lnSpc>
              <a:defRPr sz="1800">
                <a:solidFill>
                  <a:srgbClr val="000000"/>
                </a:solidFill>
              </a:defRPr>
            </a:pPr>
            <a:r>
              <a:rPr lang="en-US" dirty="0"/>
              <a:t>We want instant gratification &amp; recognition for accomplishments both personally and professionally.  </a:t>
            </a:r>
          </a:p>
          <a:p>
            <a:pPr lvl="0">
              <a:lnSpc>
                <a:spcPct val="150000"/>
              </a:lnSpc>
              <a:defRPr sz="1800">
                <a:solidFill>
                  <a:srgbClr val="000000"/>
                </a:solidFill>
              </a:defRPr>
            </a:pPr>
            <a:r>
              <a:rPr lang="en-US" dirty="0"/>
              <a:t>Average work time of only 2 years per job - the highest turnover rate of any generation in the current workforce. </a:t>
            </a:r>
          </a:p>
          <a:p>
            <a:pPr>
              <a:lnSpc>
                <a:spcPct val="150000"/>
              </a:lnSpc>
              <a:defRPr sz="1800">
                <a:solidFill>
                  <a:srgbClr val="000000"/>
                </a:solidFill>
              </a:defRPr>
            </a:pPr>
            <a:r>
              <a:rPr lang="en-US" dirty="0"/>
              <a:t>91% of us expect to stay in a job for less than three years. That means on average, we will have 15 – 20 jobs over the course of our working lives!” (Meister, 2012).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848" y="2093976"/>
            <a:ext cx="4946193" cy="329783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7222" t="18515" r="64396" b="25331"/>
          <a:stretch/>
        </p:blipFill>
        <p:spPr>
          <a:xfrm>
            <a:off x="11427794" y="6236850"/>
            <a:ext cx="404784" cy="400432"/>
          </a:xfrm>
          <a:prstGeom prst="rect">
            <a:avLst/>
          </a:prstGeom>
        </p:spPr>
      </p:pic>
    </p:spTree>
    <p:extLst>
      <p:ext uri="{BB962C8B-B14F-4D97-AF65-F5344CB8AC3E}">
        <p14:creationId xmlns:p14="http://schemas.microsoft.com/office/powerpoint/2010/main" val="1049638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200" dirty="0"/>
              <a:t>Post-Modern</a:t>
            </a:r>
            <a:r>
              <a:rPr lang="en-US" sz="5200"/>
              <a:t>, Post-Christian Worldview</a:t>
            </a:r>
          </a:p>
        </p:txBody>
      </p:sp>
      <p:sp>
        <p:nvSpPr>
          <p:cNvPr id="3" name="Content Placeholder 2"/>
          <p:cNvSpPr>
            <a:spLocks noGrp="1"/>
          </p:cNvSpPr>
          <p:nvPr>
            <p:ph idx="1"/>
          </p:nvPr>
        </p:nvSpPr>
        <p:spPr>
          <a:xfrm>
            <a:off x="1069848" y="1749971"/>
            <a:ext cx="10058400" cy="4682359"/>
          </a:xfrm>
        </p:spPr>
        <p:txBody>
          <a:bodyPr>
            <a:normAutofit lnSpcReduction="10000"/>
          </a:bodyPr>
          <a:lstStyle/>
          <a:p>
            <a:pPr>
              <a:lnSpc>
                <a:spcPct val="150000"/>
              </a:lnSpc>
            </a:pPr>
            <a:r>
              <a:rPr lang="en-US" dirty="0"/>
              <a:t>Secular Humanism is the prevailing worldview. </a:t>
            </a:r>
          </a:p>
          <a:p>
            <a:pPr>
              <a:lnSpc>
                <a:spcPct val="150000"/>
              </a:lnSpc>
            </a:pPr>
            <a:r>
              <a:rPr lang="en-US" dirty="0"/>
              <a:t>Truth is relative &amp; experiential, but not absolute.</a:t>
            </a:r>
          </a:p>
          <a:p>
            <a:pPr>
              <a:lnSpc>
                <a:spcPct val="150000"/>
              </a:lnSpc>
            </a:pPr>
            <a:r>
              <a:rPr lang="en-US" dirty="0"/>
              <a:t> Fairness, Equality, Tolerance, and Justice form the generational mantra and societal matrix by which life and culture should be judged and forced to operate. </a:t>
            </a:r>
          </a:p>
          <a:p>
            <a:pPr>
              <a:lnSpc>
                <a:spcPct val="150000"/>
              </a:lnSpc>
            </a:pPr>
            <a:r>
              <a:rPr lang="en-US" dirty="0"/>
              <a:t>Anything that is counter to that matrix is now labeled as dangerous, extreme, radical, or passé and should be aggressively eliminated in the name of progress.</a:t>
            </a:r>
          </a:p>
          <a:p>
            <a:pPr>
              <a:lnSpc>
                <a:spcPct val="150000"/>
              </a:lnSpc>
            </a:pPr>
            <a:r>
              <a:rPr lang="en-US" dirty="0"/>
              <a:t>Christianity in particular have become a target for radical hostile opposition because the orthodox teaching of the Church is seen as exclusionary, intolerant, or unfair because of spiritual absolutes, moral truths, and social guidelines.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222" t="18515" r="64396" b="25331"/>
          <a:stretch/>
        </p:blipFill>
        <p:spPr>
          <a:xfrm>
            <a:off x="11427794" y="6236850"/>
            <a:ext cx="404784" cy="400432"/>
          </a:xfrm>
          <a:prstGeom prst="rect">
            <a:avLst/>
          </a:prstGeom>
        </p:spPr>
      </p:pic>
    </p:spTree>
    <p:extLst>
      <p:ext uri="{BB962C8B-B14F-4D97-AF65-F5344CB8AC3E}">
        <p14:creationId xmlns:p14="http://schemas.microsoft.com/office/powerpoint/2010/main" val="1282363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102"/>
            <a:ext cx="10058400" cy="1609344"/>
          </a:xfrm>
        </p:spPr>
        <p:txBody>
          <a:bodyPr/>
          <a:lstStyle/>
          <a:p>
            <a:r>
              <a:rPr lang="en-US" dirty="0"/>
              <a:t>A mixed and jaded view of marriage</a:t>
            </a:r>
          </a:p>
        </p:txBody>
      </p:sp>
      <p:sp>
        <p:nvSpPr>
          <p:cNvPr id="3" name="Content Placeholder 2"/>
          <p:cNvSpPr>
            <a:spLocks noGrp="1"/>
          </p:cNvSpPr>
          <p:nvPr>
            <p:ph idx="1"/>
          </p:nvPr>
        </p:nvSpPr>
        <p:spPr>
          <a:xfrm>
            <a:off x="1069848" y="1292769"/>
            <a:ext cx="10423214" cy="5139559"/>
          </a:xfrm>
        </p:spPr>
        <p:txBody>
          <a:bodyPr>
            <a:noAutofit/>
          </a:bodyPr>
          <a:lstStyle/>
          <a:p>
            <a:pPr>
              <a:lnSpc>
                <a:spcPct val="150000"/>
              </a:lnSpc>
            </a:pPr>
            <a:r>
              <a:rPr lang="en-US" sz="1800" dirty="0"/>
              <a:t>70% of Millennials are in favor of same-sex marriage and view it as fair, equal, tolerant, and just. </a:t>
            </a:r>
          </a:p>
          <a:p>
            <a:pPr>
              <a:lnSpc>
                <a:spcPct val="150000"/>
              </a:lnSpc>
            </a:pPr>
            <a:r>
              <a:rPr lang="en-US" sz="1800" dirty="0"/>
              <a:t>30% of Millennials claim to have no religious affiliation.</a:t>
            </a:r>
          </a:p>
          <a:p>
            <a:pPr>
              <a:lnSpc>
                <a:spcPct val="150000"/>
              </a:lnSpc>
            </a:pPr>
            <a:r>
              <a:rPr lang="en-US" sz="1800" dirty="0"/>
              <a:t> Marriage has become so irrelevant to most Millennials that “almost half support a marriage model that would involve a two-year trial—at which point the union could be either formalized or dissolved, no divorce or paperwork required” (Bennett, 2014).</a:t>
            </a:r>
          </a:p>
          <a:p>
            <a:pPr>
              <a:lnSpc>
                <a:spcPct val="150000"/>
              </a:lnSpc>
            </a:pPr>
            <a:r>
              <a:rPr lang="en-US" sz="1800" dirty="0"/>
              <a:t>Nearly 40% of Millennials believe that the “till death do us part” vow should be abolished from wedding vows altogether (Bennett, 2014).</a:t>
            </a:r>
          </a:p>
          <a:p>
            <a:pPr>
              <a:lnSpc>
                <a:spcPct val="150000"/>
              </a:lnSpc>
            </a:pPr>
            <a:r>
              <a:rPr lang="en-US" sz="1800" dirty="0"/>
              <a:t>The truth is that 50% of baby boomers (parents of Millennials) are divorced and that has affected the way Millennials view and approach marriage (Schwartz, 2013). </a:t>
            </a:r>
          </a:p>
          <a:p>
            <a:pPr>
              <a:lnSpc>
                <a:spcPct val="150000"/>
              </a:lnSpc>
            </a:pPr>
            <a:r>
              <a:rPr lang="en-US" sz="1800" dirty="0"/>
              <a:t>Millennials are cautiously avoiding marriage because of fear that their marriage too will end in divorce. Many still are in need of recovery from emotional pain from their parents divorce. </a:t>
            </a:r>
          </a:p>
          <a:p>
            <a:endParaRPr lang="en-US" sz="1800" dirty="0"/>
          </a:p>
          <a:p>
            <a:endParaRPr lang="en-US" sz="1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222" t="18515" r="64396" b="25331"/>
          <a:stretch/>
        </p:blipFill>
        <p:spPr>
          <a:xfrm>
            <a:off x="11427794" y="6236850"/>
            <a:ext cx="404784" cy="400432"/>
          </a:xfrm>
          <a:prstGeom prst="rect">
            <a:avLst/>
          </a:prstGeom>
        </p:spPr>
      </p:pic>
    </p:spTree>
    <p:extLst>
      <p:ext uri="{BB962C8B-B14F-4D97-AF65-F5344CB8AC3E}">
        <p14:creationId xmlns:p14="http://schemas.microsoft.com/office/powerpoint/2010/main" val="1101715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Millennial family</a:t>
            </a:r>
            <a:r>
              <a:rPr lang="is-IS" dirty="0"/>
              <a:t>…in crisis</a:t>
            </a:r>
            <a:endParaRPr lang="en-US" dirty="0"/>
          </a:p>
        </p:txBody>
      </p:sp>
      <p:sp>
        <p:nvSpPr>
          <p:cNvPr id="3" name="Content Placeholder 2"/>
          <p:cNvSpPr>
            <a:spLocks noGrp="1"/>
          </p:cNvSpPr>
          <p:nvPr>
            <p:ph idx="1"/>
          </p:nvPr>
        </p:nvSpPr>
        <p:spPr>
          <a:xfrm>
            <a:off x="1069848" y="1765739"/>
            <a:ext cx="10058400" cy="4981902"/>
          </a:xfrm>
        </p:spPr>
        <p:txBody>
          <a:bodyPr>
            <a:normAutofit/>
          </a:bodyPr>
          <a:lstStyle/>
          <a:p>
            <a:pPr lvl="0">
              <a:lnSpc>
                <a:spcPct val="150000"/>
              </a:lnSpc>
              <a:defRPr sz="1800">
                <a:solidFill>
                  <a:srgbClr val="000000"/>
                </a:solidFill>
              </a:defRPr>
            </a:pPr>
            <a:r>
              <a:rPr lang="en-US" dirty="0"/>
              <a:t>Only 26% are married and living in their own home (18-31 Years old). </a:t>
            </a:r>
          </a:p>
          <a:p>
            <a:pPr>
              <a:lnSpc>
                <a:spcPct val="150000"/>
              </a:lnSpc>
              <a:defRPr sz="1800">
                <a:solidFill>
                  <a:srgbClr val="000000"/>
                </a:solidFill>
              </a:defRPr>
            </a:pPr>
            <a:r>
              <a:rPr lang="en-US" dirty="0"/>
              <a:t>Many are delaying marriage until 30+. Up from the average age of 23 in 1970. </a:t>
            </a:r>
          </a:p>
          <a:p>
            <a:pPr>
              <a:lnSpc>
                <a:spcPct val="150000"/>
              </a:lnSpc>
              <a:defRPr sz="1800">
                <a:solidFill>
                  <a:srgbClr val="000000"/>
                </a:solidFill>
              </a:defRPr>
            </a:pPr>
            <a:r>
              <a:rPr lang="en-US" dirty="0"/>
              <a:t>There is a 50% reduction in young people married and living on their own compared to the 1960’s.</a:t>
            </a:r>
          </a:p>
          <a:p>
            <a:pPr>
              <a:lnSpc>
                <a:spcPct val="150000"/>
              </a:lnSpc>
              <a:defRPr sz="1800">
                <a:solidFill>
                  <a:srgbClr val="000000"/>
                </a:solidFill>
              </a:defRPr>
            </a:pPr>
            <a:r>
              <a:rPr lang="en-US" dirty="0"/>
              <a:t>60% are renters, not homeowners who pay property taxes. </a:t>
            </a:r>
          </a:p>
          <a:p>
            <a:pPr>
              <a:lnSpc>
                <a:spcPct val="150000"/>
              </a:lnSpc>
              <a:defRPr sz="1800">
                <a:solidFill>
                  <a:srgbClr val="000000"/>
                </a:solidFill>
              </a:defRPr>
            </a:pPr>
            <a:r>
              <a:rPr lang="en-US" dirty="0"/>
              <a:t>Cohabitation has doubled since the mid-1990’s and has risen 1000% in four decades (Fry &amp; Cohn). Cohabiting couples who have a child together are about twice as likely as married couples to break up before their child turns twelve. </a:t>
            </a:r>
          </a:p>
          <a:p>
            <a:pPr>
              <a:lnSpc>
                <a:spcPct val="150000"/>
              </a:lnSpc>
              <a:defRPr sz="1800">
                <a:solidFill>
                  <a:srgbClr val="000000"/>
                </a:solidFill>
              </a:defRPr>
            </a:pPr>
            <a:r>
              <a:rPr lang="en-US" sz="1800" dirty="0"/>
              <a:t>59% of millennial woman view cohabitation as a legitimate alternative to marriage (Sliding vs. Deciding). </a:t>
            </a:r>
          </a:p>
          <a:p>
            <a:pPr>
              <a:lnSpc>
                <a:spcPct val="150000"/>
              </a:lnSpc>
              <a:defRPr sz="1800">
                <a:solidFill>
                  <a:srgbClr val="000000"/>
                </a:solidFill>
              </a:defRPr>
            </a:pPr>
            <a:endParaRPr lang="en-US" dirty="0"/>
          </a:p>
          <a:p>
            <a:pPr>
              <a:defRPr sz="1800">
                <a:solidFill>
                  <a:srgbClr val="000000"/>
                </a:solidFill>
              </a:defRPr>
            </a:pPr>
            <a:endParaRPr lang="en-US" dirty="0">
              <a:solidFill>
                <a:srgbClr val="63615B"/>
              </a:solidFill>
            </a:endParaRPr>
          </a:p>
          <a:p>
            <a:endParaRPr lang="en-US" sz="2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222" t="18515" r="64396" b="25331"/>
          <a:stretch/>
        </p:blipFill>
        <p:spPr>
          <a:xfrm>
            <a:off x="11427794" y="6236850"/>
            <a:ext cx="404784" cy="400432"/>
          </a:xfrm>
          <a:prstGeom prst="rect">
            <a:avLst/>
          </a:prstGeom>
        </p:spPr>
      </p:pic>
    </p:spTree>
    <p:extLst>
      <p:ext uri="{BB962C8B-B14F-4D97-AF65-F5344CB8AC3E}">
        <p14:creationId xmlns:p14="http://schemas.microsoft.com/office/powerpoint/2010/main" val="1873004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7" y="484632"/>
            <a:ext cx="10058401" cy="1609344"/>
          </a:xfrm>
        </p:spPr>
        <p:txBody>
          <a:bodyPr>
            <a:normAutofit/>
          </a:bodyPr>
          <a:lstStyle/>
          <a:p>
            <a:r>
              <a:rPr lang="en-US" sz="4800" dirty="0"/>
              <a:t>The summer of love &amp; the winter of lust</a:t>
            </a:r>
          </a:p>
        </p:txBody>
      </p:sp>
      <p:sp>
        <p:nvSpPr>
          <p:cNvPr id="3" name="Content Placeholder 2"/>
          <p:cNvSpPr>
            <a:spLocks noGrp="1"/>
          </p:cNvSpPr>
          <p:nvPr>
            <p:ph idx="1"/>
          </p:nvPr>
        </p:nvSpPr>
        <p:spPr>
          <a:xfrm>
            <a:off x="672353" y="1718441"/>
            <a:ext cx="10455895" cy="4776952"/>
          </a:xfrm>
        </p:spPr>
        <p:txBody>
          <a:bodyPr>
            <a:normAutofit/>
          </a:bodyPr>
          <a:lstStyle/>
          <a:p>
            <a:r>
              <a:rPr lang="en-US" dirty="0"/>
              <a:t>As the grandchildren of the sexual revolution, Millennials have embraced and advanced the celebrated the hook-up culture that seeks sexual pleasure over relational intimacy. </a:t>
            </a:r>
            <a:endParaRPr lang="en-US" sz="1050" dirty="0"/>
          </a:p>
          <a:p>
            <a:r>
              <a:rPr lang="en-US" dirty="0"/>
              <a:t>This lack of marital commitment is evident by the 40% increase of children being born out of wedlock over the past 20 years. </a:t>
            </a:r>
            <a:endParaRPr lang="en-US" sz="1050" dirty="0"/>
          </a:p>
          <a:p>
            <a:r>
              <a:rPr lang="en-US" dirty="0"/>
              <a:t>In return, an enormous amount of single income households, many of which are Millennials, are being created and American families are falling deeper into poverty. </a:t>
            </a:r>
            <a:endParaRPr lang="en-US" sz="1050" dirty="0"/>
          </a:p>
          <a:p>
            <a:r>
              <a:rPr lang="en-US" dirty="0"/>
              <a:t>The national center for health statistics revealed that among women under 30 in the United States today, more than half of all births—53%—now occur outside of marriage. (83% of these children will end up in poverty</a:t>
            </a:r>
            <a:r>
              <a:rPr lang="is-IS" dirty="0"/>
              <a:t>….1/3 of our nation will be in poverty. )</a:t>
            </a:r>
          </a:p>
          <a:p>
            <a:r>
              <a:rPr lang="is-IS" dirty="0"/>
              <a:t>How will this effect the local church and parishes across the country?</a:t>
            </a:r>
          </a:p>
          <a:p>
            <a:r>
              <a:rPr lang="en-US" dirty="0"/>
              <a:t>Minorities are put at a greater disadvantage. Last year 72% of all births to black women, 66% to first nations women, and 53% to Hispanic women occurred outside of marriage.</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222" t="18515" r="64396" b="25331"/>
          <a:stretch/>
        </p:blipFill>
        <p:spPr>
          <a:xfrm>
            <a:off x="11427794" y="6236850"/>
            <a:ext cx="404784" cy="400432"/>
          </a:xfrm>
          <a:prstGeom prst="rect">
            <a:avLst/>
          </a:prstGeom>
        </p:spPr>
      </p:pic>
    </p:spTree>
    <p:extLst>
      <p:ext uri="{BB962C8B-B14F-4D97-AF65-F5344CB8AC3E}">
        <p14:creationId xmlns:p14="http://schemas.microsoft.com/office/powerpoint/2010/main" val="15537416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204</TotalTime>
  <Words>1541</Words>
  <Application>Microsoft Office PowerPoint</Application>
  <PresentationFormat>Widescreen</PresentationFormat>
  <Paragraphs>103</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Rockwell</vt:lpstr>
      <vt:lpstr>Rockwell Condensed</vt:lpstr>
      <vt:lpstr>Rockwell Extra Bold</vt:lpstr>
      <vt:lpstr>Wingdings</vt:lpstr>
      <vt:lpstr>Wood Type</vt:lpstr>
      <vt:lpstr>PowerPoint Presentation</vt:lpstr>
      <vt:lpstr>Introducing </vt:lpstr>
      <vt:lpstr>Who are Millennials?</vt:lpstr>
      <vt:lpstr>A generation in debt…</vt:lpstr>
      <vt:lpstr>An entitled generation?</vt:lpstr>
      <vt:lpstr>Post-Modern, Post-Christian Worldview</vt:lpstr>
      <vt:lpstr>A mixed and jaded view of marriage</vt:lpstr>
      <vt:lpstr>The Millennial family…in crisis</vt:lpstr>
      <vt:lpstr>The summer of love &amp; the winter of lust</vt:lpstr>
      <vt:lpstr>We need millennials to marry</vt:lpstr>
      <vt:lpstr>We are working to educate, equip, and engage. </vt:lpstr>
      <vt:lpstr>Three Approaches you can take</vt:lpstr>
      <vt:lpstr>Our Campaigns that you can get involved 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T. Murff</dc:creator>
  <cp:lastModifiedBy>NACFLM Office</cp:lastModifiedBy>
  <cp:revision>16</cp:revision>
  <dcterms:created xsi:type="dcterms:W3CDTF">2016-05-17T06:05:03Z</dcterms:created>
  <dcterms:modified xsi:type="dcterms:W3CDTF">2016-05-18T20:19:52Z</dcterms:modified>
</cp:coreProperties>
</file>