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68"/>
  </p:handoutMasterIdLst>
  <p:sldIdLst>
    <p:sldId id="256" r:id="rId2"/>
    <p:sldId id="321" r:id="rId3"/>
    <p:sldId id="257" r:id="rId4"/>
    <p:sldId id="264" r:id="rId5"/>
    <p:sldId id="258" r:id="rId6"/>
    <p:sldId id="259" r:id="rId7"/>
    <p:sldId id="260" r:id="rId8"/>
    <p:sldId id="261"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90" r:id="rId26"/>
    <p:sldId id="279" r:id="rId27"/>
    <p:sldId id="280" r:id="rId28"/>
    <p:sldId id="281" r:id="rId29"/>
    <p:sldId id="282" r:id="rId30"/>
    <p:sldId id="283" r:id="rId31"/>
    <p:sldId id="284" r:id="rId32"/>
    <p:sldId id="291" r:id="rId33"/>
    <p:sldId id="296" r:id="rId34"/>
    <p:sldId id="286" r:id="rId35"/>
    <p:sldId id="287" r:id="rId36"/>
    <p:sldId id="288" r:id="rId37"/>
    <p:sldId id="289" r:id="rId38"/>
    <p:sldId id="292" r:id="rId39"/>
    <p:sldId id="293" r:id="rId40"/>
    <p:sldId id="294" r:id="rId41"/>
    <p:sldId id="295"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7" r:id="rId62"/>
    <p:sldId id="316" r:id="rId63"/>
    <p:sldId id="318" r:id="rId64"/>
    <p:sldId id="320" r:id="rId65"/>
    <p:sldId id="319" r:id="rId66"/>
    <p:sldId id="322" r:id="rId6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9" d="100"/>
          <a:sy n="79" d="100"/>
        </p:scale>
        <p:origin x="-2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a:p>
        </p:txBody>
      </p:sp>
      <p:sp>
        <p:nvSpPr>
          <p:cNvPr id="6861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a:p>
        </p:txBody>
      </p:sp>
      <p:sp>
        <p:nvSpPr>
          <p:cNvPr id="6861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a:p>
        </p:txBody>
      </p:sp>
      <p:sp>
        <p:nvSpPr>
          <p:cNvPr id="6861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E529053C-A14E-41C2-98B4-67C30968421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xmlns="" w="9525" cap="rnd">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en-US" dirty="0"/>
            </a:p>
          </p:txBody>
        </p:sp>
        <p:sp>
          <p:nvSpPr>
            <p:cNvPr id="6" name="Arc 4"/>
            <p:cNvSpPr>
              <a:spLocks/>
            </p:cNvSpPr>
            <p:nvPr/>
          </p:nvSpPr>
          <p:spPr bwMode="auto">
            <a:xfrm>
              <a:off x="-652" y="978"/>
              <a:ext cx="4237" cy="3342"/>
            </a:xfrm>
            <a:custGeom>
              <a:avLst/>
              <a:gdLst>
                <a:gd name="T0" fmla="*/ 153 w 21600"/>
                <a:gd name="T1" fmla="*/ 0 h 21231"/>
                <a:gd name="T2" fmla="*/ 831 w 21600"/>
                <a:gd name="T3" fmla="*/ 526 h 21231"/>
                <a:gd name="T4" fmla="*/ 0 w 21600"/>
                <a:gd name="T5" fmla="*/ 526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p:spPr>
          <p:txBody>
            <a:bodyPr wrap="none" anchor="ctr"/>
            <a:lstStyle/>
            <a:p>
              <a:endParaRPr lang="en-US"/>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smtClean="0"/>
              <a:t>Click to edit Master title style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pPr lvl="0"/>
            <a:r>
              <a:rPr lang="en-US" noProof="0" smtClean="0"/>
              <a:t>Click to edit Master subtitle style</a:t>
            </a:r>
          </a:p>
        </p:txBody>
      </p:sp>
      <p:sp>
        <p:nvSpPr>
          <p:cNvPr id="7" name="Rectangle 7"/>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dirty="0"/>
            </a:lvl1pPr>
          </a:lstStyle>
          <a:p>
            <a:pPr>
              <a:defRPr/>
            </a:pPr>
            <a:endParaRPr lang="en-US"/>
          </a:p>
        </p:txBody>
      </p:sp>
      <p:sp>
        <p:nvSpPr>
          <p:cNvPr id="8" name="Rectangle 8"/>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dirty="0"/>
            </a:lvl1pPr>
          </a:lstStyle>
          <a:p>
            <a:pPr>
              <a:defRPr/>
            </a:pPr>
            <a:endParaRPr lang="en-US"/>
          </a:p>
        </p:txBody>
      </p:sp>
      <p:sp>
        <p:nvSpPr>
          <p:cNvPr id="9" name="Rectangle 9"/>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3AE99B11-17A1-4CEF-BB79-FC6F1EB2356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FE83C6A-F935-469C-9AD2-6FF8CA63873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6E364006-3C2C-4F74-8620-AC4A372DCD3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69B769BB-8B06-4E89-BD33-7A5F3B1C211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F3EA6E57-FA9C-4C51-9204-FB0687DAC63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EBC49245-A20D-4F78-8326-7886A5B5123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1BA1A377-E503-43BD-827E-1EC10027C71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527F0CA7-D25A-4EEE-ADC2-16D8A375AAC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5C11022D-1780-4107-9096-B2424EB344C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159D71FE-812B-4357-B0A4-24991B71A76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88845CE5-21BE-4C8C-A66C-7496F4DF4AE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xmlns="" w="9525" cap="rnd">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en-US" dirty="0"/>
            </a:p>
          </p:txBody>
        </p:sp>
        <p:sp>
          <p:nvSpPr>
            <p:cNvPr id="1033" name="Arc 4"/>
            <p:cNvSpPr>
              <a:spLocks/>
            </p:cNvSpPr>
            <p:nvPr/>
          </p:nvSpPr>
          <p:spPr bwMode="auto">
            <a:xfrm>
              <a:off x="0" y="1"/>
              <a:ext cx="5298" cy="4312"/>
            </a:xfrm>
            <a:custGeom>
              <a:avLst/>
              <a:gdLst>
                <a:gd name="T0" fmla="*/ 0 w 21600"/>
                <a:gd name="T1" fmla="*/ 0 h 21600"/>
                <a:gd name="T2" fmla="*/ 1299 w 21600"/>
                <a:gd name="T3" fmla="*/ 861 h 21600"/>
                <a:gd name="T4" fmla="*/ 0 w 21600"/>
                <a:gd name="T5" fmla="*/ 86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a:effectLst/>
          </p:spPr>
          <p:txBody>
            <a:bodyPr wrap="none" anchor="ctr"/>
            <a:lstStyle/>
            <a:p>
              <a:endParaRPr lang="en-US"/>
            </a:p>
          </p:txBody>
        </p:sp>
      </p:grpSp>
      <p:sp>
        <p:nvSpPr>
          <p:cNvPr id="2053"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dirty="0"/>
            </a:lvl1pPr>
          </a:lstStyle>
          <a:p>
            <a:pPr>
              <a:defRPr/>
            </a:pPr>
            <a:endParaRPr lang="en-US"/>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dirty="0"/>
            </a:lvl1pPr>
          </a:lstStyle>
          <a:p>
            <a:pPr>
              <a:defRPr/>
            </a:pPr>
            <a:endParaRPr lang="en-US"/>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vl1pPr>
          </a:lstStyle>
          <a:p>
            <a:pPr>
              <a:defRPr/>
            </a:pPr>
            <a:fld id="{6F748882-F62D-4695-8DEF-1E65733043A4}" type="slidenum">
              <a:rPr lang="en-US"/>
              <a:pPr>
                <a:defRPr/>
              </a:pPr>
              <a:t>‹#›</a:t>
            </a:fld>
            <a:endParaRPr lang="en-US" dirty="0"/>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3075" name="Rectangle 3"/>
          <p:cNvSpPr>
            <a:spLocks noGrp="1" noChangeArrowheads="1"/>
          </p:cNvSpPr>
          <p:nvPr>
            <p:ph type="body" idx="1"/>
          </p:nvPr>
        </p:nvSpPr>
        <p:spPr/>
        <p:txBody>
          <a:bodyPr/>
          <a:lstStyle/>
          <a:p>
            <a:pPr eaLnBrk="1" hangingPunct="1"/>
            <a:r>
              <a:rPr lang="en-US" altLang="en-US" smtClean="0"/>
              <a:t>The Six Secrets for Living a Happy, Healthy, and Holy Marriage in the Second Half of Life</a:t>
            </a:r>
          </a:p>
          <a:p>
            <a:pPr eaLnBrk="1" hangingPunct="1"/>
            <a:endParaRPr lang="en-US" altLang="en-US" smtClean="0"/>
          </a:p>
          <a:p>
            <a:pPr eaLnBrk="1" hangingPunct="1"/>
            <a:r>
              <a:rPr lang="en-US" altLang="en-US" smtClean="0"/>
              <a:t>Richard P. Johnson, Ph.D.</a:t>
            </a:r>
          </a:p>
          <a:p>
            <a:pPr eaLnBrk="1" hangingPunct="1"/>
            <a:r>
              <a:rPr lang="en-US" altLang="en-US" smtClean="0"/>
              <a:t>JOHNSON Institute</a:t>
            </a:r>
          </a:p>
          <a:p>
            <a:pPr eaLnBrk="1" hangingPunct="1"/>
            <a:r>
              <a:rPr lang="en-US" altLang="en-US" u="sng" smtClean="0"/>
              <a:t>www.SeniorAdultMinistry.com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dirty="0" smtClean="0">
                <a:latin typeface="Times New Roman" charset="0"/>
              </a:rPr>
              <a:t>Eroders and Evaporators </a:t>
            </a:r>
          </a:p>
        </p:txBody>
      </p:sp>
      <p:sp>
        <p:nvSpPr>
          <p:cNvPr id="12291" name="Rectangle 3"/>
          <p:cNvSpPr>
            <a:spLocks noGrp="1" noChangeArrowheads="1"/>
          </p:cNvSpPr>
          <p:nvPr>
            <p:ph type="body" idx="1"/>
          </p:nvPr>
        </p:nvSpPr>
        <p:spPr/>
        <p:txBody>
          <a:bodyPr/>
          <a:lstStyle/>
          <a:p>
            <a:pPr eaLnBrk="1" hangingPunct="1">
              <a:buFont typeface="Wingdings" pitchFamily="2" charset="2"/>
              <a:buNone/>
            </a:pPr>
            <a:r>
              <a:rPr lang="en-US" altLang="en-US" sz="2800" u="sng" smtClean="0"/>
              <a:t>Evaporators             SECRETS                Eroders</a:t>
            </a:r>
          </a:p>
          <a:p>
            <a:pPr eaLnBrk="1" hangingPunct="1">
              <a:buFont typeface="Wingdings" pitchFamily="2" charset="2"/>
              <a:buNone/>
            </a:pPr>
            <a:endParaRPr lang="en-US" altLang="en-US" sz="2800" smtClean="0"/>
          </a:p>
          <a:p>
            <a:pPr eaLnBrk="1" hangingPunct="1">
              <a:buFont typeface="Wingdings" pitchFamily="2" charset="2"/>
              <a:buNone/>
            </a:pPr>
            <a:r>
              <a:rPr lang="en-US" altLang="en-US" sz="2800" smtClean="0"/>
              <a:t>enmeshment      TOGETHERNESS    self-centered</a:t>
            </a:r>
          </a:p>
          <a:p>
            <a:pPr eaLnBrk="1" hangingPunct="1">
              <a:buFont typeface="Wingdings" pitchFamily="2" charset="2"/>
              <a:buNone/>
            </a:pPr>
            <a:r>
              <a:rPr lang="en-US" altLang="en-US" sz="2800" smtClean="0"/>
              <a:t>pedestalizing           RESPECT            resentment</a:t>
            </a:r>
          </a:p>
          <a:p>
            <a:pPr eaLnBrk="1" hangingPunct="1">
              <a:buFont typeface="Wingdings" pitchFamily="2" charset="2"/>
              <a:buNone/>
            </a:pPr>
            <a:r>
              <a:rPr lang="en-US" altLang="en-US" sz="2800" smtClean="0"/>
              <a:t>appeasement   COMMUNICATION    criticism</a:t>
            </a:r>
          </a:p>
          <a:p>
            <a:pPr eaLnBrk="1" hangingPunct="1">
              <a:buFont typeface="Wingdings" pitchFamily="2" charset="2"/>
              <a:buNone/>
            </a:pPr>
            <a:r>
              <a:rPr lang="en-US" altLang="en-US" sz="2800" smtClean="0"/>
              <a:t>possessiveness       INTIMACY          defensiveness</a:t>
            </a:r>
          </a:p>
          <a:p>
            <a:pPr eaLnBrk="1" hangingPunct="1">
              <a:buFont typeface="Wingdings" pitchFamily="2" charset="2"/>
              <a:buNone/>
            </a:pPr>
            <a:r>
              <a:rPr lang="en-US" altLang="en-US" sz="2800" smtClean="0"/>
              <a:t>blind faith                  TRUST                 doubt</a:t>
            </a:r>
          </a:p>
          <a:p>
            <a:pPr eaLnBrk="1" hangingPunct="1">
              <a:buFont typeface="Wingdings" pitchFamily="2" charset="2"/>
              <a:buNone/>
            </a:pPr>
            <a:r>
              <a:rPr lang="en-US" altLang="en-US" sz="2800" smtClean="0"/>
              <a:t>co-dependency    COMMITMENT    indifference</a:t>
            </a:r>
          </a:p>
          <a:p>
            <a:pPr eaLnBrk="1" hangingPunct="1">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13315" name="Rectangle 3"/>
          <p:cNvSpPr>
            <a:spLocks noGrp="1" noChangeArrowheads="1"/>
          </p:cNvSpPr>
          <p:nvPr>
            <p:ph type="body" idx="1"/>
          </p:nvPr>
        </p:nvSpPr>
        <p:spPr/>
        <p:txBody>
          <a:bodyPr/>
          <a:lstStyle/>
          <a:p>
            <a:pPr algn="ctr" eaLnBrk="1" hangingPunct="1">
              <a:buFont typeface="Wingdings" pitchFamily="2" charset="2"/>
              <a:buNone/>
            </a:pPr>
            <a:endParaRPr lang="en-US" altLang="en-US" sz="2400" smtClean="0"/>
          </a:p>
          <a:p>
            <a:pPr eaLnBrk="1" hangingPunct="1">
              <a:buFont typeface="Wingdings" pitchFamily="2" charset="2"/>
              <a:buNone/>
            </a:pPr>
            <a:endParaRPr lang="en-US" altLang="en-US" smtClean="0"/>
          </a:p>
          <a:p>
            <a:pPr algn="ctr" eaLnBrk="1" hangingPunct="1">
              <a:buFont typeface="Wingdings" pitchFamily="2" charset="2"/>
              <a:buNone/>
            </a:pPr>
            <a:r>
              <a:rPr lang="en-US" altLang="en-US" u="sng" smtClean="0"/>
              <a:t>Bringing Your Best to the Altar:</a:t>
            </a:r>
          </a:p>
          <a:p>
            <a:pPr algn="ctr" eaLnBrk="1" hangingPunct="1">
              <a:buFont typeface="Wingdings" pitchFamily="2" charset="2"/>
              <a:buNone/>
            </a:pPr>
            <a:r>
              <a:rPr lang="en-US" altLang="en-US" i="1" smtClean="0"/>
              <a:t>How to use your personality in your marriage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14339" name="Rectangle 3"/>
          <p:cNvSpPr>
            <a:spLocks noGrp="1" noChangeArrowheads="1"/>
          </p:cNvSpPr>
          <p:nvPr>
            <p:ph type="body" idx="1"/>
          </p:nvPr>
        </p:nvSpPr>
        <p:spPr/>
        <p:txBody>
          <a:bodyPr/>
          <a:lstStyle/>
          <a:p>
            <a:pPr eaLnBrk="1" hangingPunct="1"/>
            <a:r>
              <a:rPr lang="en-US" altLang="en-US" smtClean="0"/>
              <a:t>Do you have a personality?</a:t>
            </a:r>
          </a:p>
          <a:p>
            <a:pPr eaLnBrk="1" hangingPunct="1"/>
            <a:r>
              <a:rPr lang="en-US" altLang="en-US" smtClean="0"/>
              <a:t>Why?  </a:t>
            </a:r>
          </a:p>
          <a:p>
            <a:pPr eaLnBrk="1" hangingPunct="1"/>
            <a:r>
              <a:rPr lang="en-US" altLang="en-US" smtClean="0"/>
              <a:t>What is your personality for?</a:t>
            </a:r>
          </a:p>
          <a:p>
            <a:pPr eaLnBrk="1" hangingPunct="1"/>
            <a:r>
              <a:rPr lang="en-US" altLang="en-US" smtClean="0"/>
              <a:t>What is the goal of  a personality?</a:t>
            </a:r>
          </a:p>
          <a:p>
            <a:pPr eaLnBrk="1" hangingPunct="1"/>
            <a:r>
              <a:rPr lang="en-US" altLang="en-US" smtClean="0"/>
              <a:t>How does it achieve this goal?</a:t>
            </a:r>
          </a:p>
          <a:p>
            <a:pPr eaLnBrk="1" hangingPunct="1"/>
            <a:r>
              <a:rPr lang="en-US" altLang="en-US" smtClean="0"/>
              <a:t>What are the functions of your personality?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15363" name="Rectangle 3"/>
          <p:cNvSpPr>
            <a:spLocks noGrp="1" noChangeArrowheads="1"/>
          </p:cNvSpPr>
          <p:nvPr>
            <p:ph type="body" idx="1"/>
          </p:nvPr>
        </p:nvSpPr>
        <p:spPr/>
        <p:txBody>
          <a:bodyPr/>
          <a:lstStyle/>
          <a:p>
            <a:pPr eaLnBrk="1" hangingPunct="1"/>
            <a:r>
              <a:rPr lang="en-US" altLang="en-US" smtClean="0"/>
              <a:t>Your personality is what you bring to the altar of your marriage … it’s your holy offering to your spouse each day.</a:t>
            </a:r>
          </a:p>
          <a:p>
            <a:pPr eaLnBrk="1" hangingPunct="1"/>
            <a:endParaRPr lang="en-US" altLang="en-US" smtClean="0"/>
          </a:p>
          <a:p>
            <a:pPr eaLnBrk="1" hangingPunct="1"/>
            <a:r>
              <a:rPr lang="en-US" altLang="en-US" smtClean="0"/>
              <a:t>What part(s) of your personality are you offering your spouse each day?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16387" name="Rectangle 3"/>
          <p:cNvSpPr>
            <a:spLocks noGrp="1" noChangeArrowheads="1"/>
          </p:cNvSpPr>
          <p:nvPr>
            <p:ph type="body" idx="1"/>
          </p:nvPr>
        </p:nvSpPr>
        <p:spPr/>
        <p:txBody>
          <a:bodyPr/>
          <a:lstStyle/>
          <a:p>
            <a:pPr eaLnBrk="1" hangingPunct="1"/>
            <a:endParaRPr lang="en-US" altLang="en-US" smtClean="0"/>
          </a:p>
          <a:p>
            <a:pPr eaLnBrk="1" hangingPunct="1"/>
            <a:endParaRPr lang="en-US" altLang="en-US" smtClean="0"/>
          </a:p>
          <a:p>
            <a:pPr eaLnBrk="1" hangingPunct="1"/>
            <a:endParaRPr lang="en-US" altLang="en-US" smtClean="0"/>
          </a:p>
          <a:p>
            <a:pPr eaLnBrk="1" hangingPunct="1">
              <a:buFont typeface="Wingdings" pitchFamily="2" charset="2"/>
              <a:buNone/>
            </a:pPr>
            <a:endParaRPr lang="en-US" altLang="en-US" smtClean="0"/>
          </a:p>
        </p:txBody>
      </p:sp>
      <p:pic>
        <p:nvPicPr>
          <p:cNvPr id="16388" name="Picture 4" descr="C:\Users\Owner\Documents\Richard My Documents\Business Pictures\chirho3.gif"/>
          <p:cNvPicPr>
            <a:picLocks noChangeAspect="1" noChangeArrowheads="1"/>
          </p:cNvPicPr>
          <p:nvPr/>
        </p:nvPicPr>
        <p:blipFill>
          <a:blip r:embed="rId2" cstate="print"/>
          <a:srcRect/>
          <a:stretch>
            <a:fillRect/>
          </a:stretch>
        </p:blipFill>
        <p:spPr bwMode="auto">
          <a:xfrm>
            <a:off x="1447800" y="1795463"/>
            <a:ext cx="5905500" cy="5062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17411" name="Rectangle 3"/>
          <p:cNvSpPr>
            <a:spLocks noGrp="1" noChangeArrowheads="1"/>
          </p:cNvSpPr>
          <p:nvPr>
            <p:ph type="body" idx="1"/>
          </p:nvPr>
        </p:nvSpPr>
        <p:spPr/>
        <p:txBody>
          <a:bodyPr/>
          <a:lstStyle/>
          <a:p>
            <a:pPr eaLnBrk="1" hangingPunct="1">
              <a:lnSpc>
                <a:spcPct val="90000"/>
              </a:lnSpc>
            </a:pPr>
            <a:r>
              <a:rPr lang="en-US" altLang="en-US" u="sng" smtClean="0"/>
              <a:t>Each</a:t>
            </a:r>
            <a:r>
              <a:rPr lang="en-US" altLang="en-US" smtClean="0"/>
              <a:t> of the six functions of your personality is invested with </a:t>
            </a:r>
            <a:r>
              <a:rPr lang="en-US" altLang="en-US" u="sng" smtClean="0"/>
              <a:t>grace</a:t>
            </a:r>
            <a:r>
              <a:rPr lang="en-US" altLang="en-US" smtClean="0"/>
              <a:t> by God.</a:t>
            </a:r>
          </a:p>
          <a:p>
            <a:pPr eaLnBrk="1" hangingPunct="1">
              <a:lnSpc>
                <a:spcPct val="90000"/>
              </a:lnSpc>
              <a:buFont typeface="Wingdings" pitchFamily="2" charset="2"/>
              <a:buNone/>
            </a:pPr>
            <a:endParaRPr lang="en-US" altLang="en-US" smtClean="0"/>
          </a:p>
          <a:p>
            <a:pPr eaLnBrk="1" hangingPunct="1">
              <a:lnSpc>
                <a:spcPct val="90000"/>
              </a:lnSpc>
            </a:pPr>
            <a:r>
              <a:rPr lang="en-US" altLang="en-US" smtClean="0"/>
              <a:t>What is the specific grace that the Holy Spirit is investing in you right now?  </a:t>
            </a:r>
          </a:p>
          <a:p>
            <a:pPr eaLnBrk="1" hangingPunct="1">
              <a:lnSpc>
                <a:spcPct val="90000"/>
              </a:lnSpc>
            </a:pPr>
            <a:endParaRPr lang="en-US" altLang="en-US" smtClean="0"/>
          </a:p>
          <a:p>
            <a:pPr eaLnBrk="1" hangingPunct="1">
              <a:lnSpc>
                <a:spcPct val="90000"/>
              </a:lnSpc>
            </a:pPr>
            <a:r>
              <a:rPr lang="en-US" altLang="en-US" u="sng" smtClean="0"/>
              <a:t>The Spiritual Strengths Finder</a:t>
            </a:r>
            <a:r>
              <a:rPr lang="en-US" altLang="en-US" smtClean="0"/>
              <a:t> (SSF)</a:t>
            </a:r>
          </a:p>
          <a:p>
            <a:pPr algn="ctr" eaLnBrk="1" hangingPunct="1">
              <a:lnSpc>
                <a:spcPct val="90000"/>
              </a:lnSpc>
              <a:buFont typeface="Wingdings" pitchFamily="2" charset="2"/>
              <a:buNone/>
            </a:pPr>
            <a:r>
              <a:rPr lang="en-US" altLang="en-US" sz="2800" u="sng" smtClean="0">
                <a:solidFill>
                  <a:schemeClr val="hlink"/>
                </a:solidFill>
              </a:rPr>
              <a:t>www.HealYourIllness.com</a:t>
            </a:r>
          </a:p>
          <a:p>
            <a:pPr eaLnBrk="1" hangingPunct="1">
              <a:lnSpc>
                <a:spcPct val="90000"/>
              </a:lnSpc>
            </a:pPr>
            <a:endParaRPr lang="en-US" altLang="en-US" sz="2800" smtClean="0"/>
          </a:p>
          <a:p>
            <a:pPr eaLnBrk="1" hangingPunct="1">
              <a:lnSpc>
                <a:spcPct val="90000"/>
              </a:lnSpc>
            </a:pPr>
            <a:endParaRPr lang="en-US"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18435" name="Rectangle 3"/>
          <p:cNvSpPr>
            <a:spLocks noGrp="1" noChangeArrowheads="1"/>
          </p:cNvSpPr>
          <p:nvPr>
            <p:ph type="body" idx="1"/>
          </p:nvPr>
        </p:nvSpPr>
        <p:spPr/>
        <p:txBody>
          <a:bodyPr/>
          <a:lstStyle/>
          <a:p>
            <a:pPr eaLnBrk="1" hangingPunct="1"/>
            <a:r>
              <a:rPr lang="en-US" altLang="en-US" smtClean="0"/>
              <a:t>Each of your six spiritual strengths is also accompanied by a …</a:t>
            </a:r>
          </a:p>
          <a:p>
            <a:pPr eaLnBrk="1" hangingPunct="1"/>
            <a:endParaRPr lang="en-US" altLang="en-US" smtClean="0"/>
          </a:p>
          <a:p>
            <a:pPr algn="ctr" eaLnBrk="1" hangingPunct="1">
              <a:buFont typeface="Wingdings" pitchFamily="2" charset="2"/>
              <a:buNone/>
            </a:pPr>
            <a:r>
              <a:rPr lang="en-US" altLang="en-US" sz="4000" i="1" smtClean="0"/>
              <a:t>SHADOW</a:t>
            </a:r>
          </a:p>
          <a:p>
            <a:pPr algn="ctr" eaLnBrk="1" hangingPunct="1">
              <a:buFont typeface="Wingdings" pitchFamily="2" charset="2"/>
              <a:buNone/>
            </a:pPr>
            <a:r>
              <a:rPr lang="en-US" altLang="en-US" sz="2400" smtClean="0"/>
              <a:t>and by a ..</a:t>
            </a:r>
          </a:p>
          <a:p>
            <a:pPr algn="ctr" eaLnBrk="1" hangingPunct="1">
              <a:buFont typeface="Wingdings" pitchFamily="2" charset="2"/>
              <a:buNone/>
            </a:pPr>
            <a:r>
              <a:rPr lang="en-US" altLang="en-US" sz="4000" i="1" smtClean="0"/>
              <a:t>COMPULSION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19459" name="Rectangle 3"/>
          <p:cNvSpPr>
            <a:spLocks noGrp="1" noChangeArrowheads="1"/>
          </p:cNvSpPr>
          <p:nvPr>
            <p:ph type="body" idx="1"/>
          </p:nvPr>
        </p:nvSpPr>
        <p:spPr/>
        <p:txBody>
          <a:bodyPr/>
          <a:lstStyle/>
          <a:p>
            <a:pPr eaLnBrk="1" hangingPunct="1"/>
            <a:r>
              <a:rPr lang="en-US" altLang="en-US" smtClean="0"/>
              <a:t>Your </a:t>
            </a:r>
            <a:r>
              <a:rPr lang="en-US" altLang="en-US" u="sng" smtClean="0"/>
              <a:t>six spiritual strengths</a:t>
            </a:r>
            <a:r>
              <a:rPr lang="en-US" altLang="en-US" smtClean="0"/>
              <a:t> “power” the six secrets of a happy, health, and holy marriage.</a:t>
            </a:r>
          </a:p>
          <a:p>
            <a:pPr eaLnBrk="1" hangingPunct="1"/>
            <a:r>
              <a:rPr lang="en-US" altLang="en-US" smtClean="0"/>
              <a:t>Your </a:t>
            </a:r>
            <a:r>
              <a:rPr lang="en-US" altLang="en-US" u="sng" smtClean="0"/>
              <a:t>shadows</a:t>
            </a:r>
            <a:r>
              <a:rPr lang="en-US" altLang="en-US" smtClean="0"/>
              <a:t> push you toward the marriage eroders.</a:t>
            </a:r>
          </a:p>
          <a:p>
            <a:pPr eaLnBrk="1" hangingPunct="1"/>
            <a:r>
              <a:rPr lang="en-US" altLang="en-US" smtClean="0"/>
              <a:t>Your </a:t>
            </a:r>
            <a:r>
              <a:rPr lang="en-US" altLang="en-US" u="sng" smtClean="0"/>
              <a:t>compulsions</a:t>
            </a:r>
            <a:r>
              <a:rPr lang="en-US" altLang="en-US" smtClean="0"/>
              <a:t> pull you toward the marriage evaporators.</a:t>
            </a:r>
          </a:p>
          <a:p>
            <a:pPr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20483" name="Rectangle 3"/>
          <p:cNvSpPr>
            <a:spLocks noGrp="1" noChangeArrowheads="1"/>
          </p:cNvSpPr>
          <p:nvPr>
            <p:ph type="body" idx="1"/>
          </p:nvPr>
        </p:nvSpPr>
        <p:spPr/>
        <p:txBody>
          <a:bodyPr/>
          <a:lstStyle/>
          <a:p>
            <a:pPr algn="ctr" eaLnBrk="1" hangingPunct="1">
              <a:buFont typeface="Wingdings" pitchFamily="2" charset="2"/>
              <a:buNone/>
            </a:pPr>
            <a:endParaRPr lang="en-US" altLang="en-US" smtClean="0"/>
          </a:p>
          <a:p>
            <a:pPr algn="ctr" eaLnBrk="1" hangingPunct="1">
              <a:buFont typeface="Wingdings" pitchFamily="2" charset="2"/>
              <a:buNone/>
            </a:pPr>
            <a:r>
              <a:rPr lang="en-US" altLang="en-US" u="sng" smtClean="0"/>
              <a:t>The First Secret</a:t>
            </a:r>
          </a:p>
          <a:p>
            <a:pPr algn="ctr" eaLnBrk="1" hangingPunct="1">
              <a:buFont typeface="Wingdings" pitchFamily="2" charset="2"/>
              <a:buNone/>
            </a:pPr>
            <a:endParaRPr lang="en-US" altLang="en-US" smtClean="0"/>
          </a:p>
          <a:p>
            <a:pPr algn="ctr" eaLnBrk="1" hangingPunct="1">
              <a:buFont typeface="Wingdings" pitchFamily="2" charset="2"/>
              <a:buNone/>
            </a:pPr>
            <a:r>
              <a:rPr lang="en-US" altLang="en-US" sz="4000" smtClean="0">
                <a:solidFill>
                  <a:schemeClr val="folHlink"/>
                </a:solidFill>
              </a:rPr>
              <a:t>Togetherness or Mutuality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21507" name="Rectangle 3"/>
          <p:cNvSpPr>
            <a:spLocks noGrp="1" noChangeArrowheads="1"/>
          </p:cNvSpPr>
          <p:nvPr>
            <p:ph type="body" idx="1"/>
          </p:nvPr>
        </p:nvSpPr>
        <p:spPr/>
        <p:txBody>
          <a:bodyPr/>
          <a:lstStyle/>
          <a:p>
            <a:pPr eaLnBrk="1" hangingPunct="1"/>
            <a:r>
              <a:rPr lang="en-US" altLang="en-US" smtClean="0">
                <a:solidFill>
                  <a:schemeClr val="folHlink"/>
                </a:solidFill>
              </a:rPr>
              <a:t>1. Togetherness or Mutuality</a:t>
            </a:r>
          </a:p>
          <a:p>
            <a:pPr eaLnBrk="1" hangingPunct="1"/>
            <a:endParaRPr lang="en-US" altLang="en-US" smtClean="0">
              <a:solidFill>
                <a:schemeClr val="folHlink"/>
              </a:solidFill>
            </a:endParaRPr>
          </a:p>
          <a:p>
            <a:pPr eaLnBrk="1" hangingPunct="1">
              <a:buFont typeface="Wingdings" pitchFamily="2" charset="2"/>
              <a:buNone/>
            </a:pPr>
            <a:r>
              <a:rPr lang="en-US" altLang="en-US" i="1" smtClean="0">
                <a:solidFill>
                  <a:schemeClr val="folHlink"/>
                </a:solidFill>
              </a:rPr>
              <a:t>The marriage relationship condition created when each partner thoroughly believes she or he is an equal principal in a marriage union of common purpose.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en-US" sz="3600" dirty="0" smtClean="0">
                <a:latin typeface="Times New Roman" charset="0"/>
              </a:rPr>
              <a:t>The Catechism of the Catholic Church</a:t>
            </a:r>
          </a:p>
        </p:txBody>
      </p:sp>
      <p:sp>
        <p:nvSpPr>
          <p:cNvPr id="4099" name="Rectangle 3"/>
          <p:cNvSpPr>
            <a:spLocks noGrp="1" noChangeArrowheads="1"/>
          </p:cNvSpPr>
          <p:nvPr>
            <p:ph type="body" idx="1"/>
          </p:nvPr>
        </p:nvSpPr>
        <p:spPr/>
        <p:txBody>
          <a:bodyPr/>
          <a:lstStyle/>
          <a:p>
            <a:pPr eaLnBrk="1" hangingPunct="1"/>
            <a:r>
              <a:rPr lang="en-US" altLang="en-US" sz="2800" u="sng" smtClean="0"/>
              <a:t>1601</a:t>
            </a:r>
            <a:r>
              <a:rPr lang="en-US" altLang="en-US" sz="2800" smtClean="0"/>
              <a:t> </a:t>
            </a:r>
            <a:r>
              <a:rPr lang="en-US" altLang="en-US" sz="2800" i="1" smtClean="0"/>
              <a:t>“… the matrimonial covenant … a partnership of the </a:t>
            </a:r>
            <a:r>
              <a:rPr lang="en-US" altLang="en-US" sz="2800" i="1" u="sng" smtClean="0"/>
              <a:t>whole life</a:t>
            </a:r>
            <a:r>
              <a:rPr lang="en-US" altLang="en-US" sz="2800" smtClean="0"/>
              <a:t>.” (and for their whole life)</a:t>
            </a:r>
          </a:p>
          <a:p>
            <a:pPr eaLnBrk="1" hangingPunct="1"/>
            <a:r>
              <a:rPr lang="en-US" altLang="en-US" sz="2800" u="sng" smtClean="0"/>
              <a:t>1604</a:t>
            </a:r>
            <a:r>
              <a:rPr lang="en-US" altLang="en-US" sz="2800" smtClean="0"/>
              <a:t> </a:t>
            </a:r>
            <a:r>
              <a:rPr lang="en-US" altLang="en-US" sz="2800" i="1" smtClean="0"/>
              <a:t>“God … calls him (mankind) to love – the fundamental and innate </a:t>
            </a:r>
            <a:r>
              <a:rPr lang="en-US" altLang="en-US" sz="2800" i="1" u="sng" smtClean="0"/>
              <a:t>vocation</a:t>
            </a:r>
            <a:r>
              <a:rPr lang="en-US" altLang="en-US" sz="2800" i="1" smtClean="0"/>
              <a:t> of every human being.”</a:t>
            </a:r>
          </a:p>
          <a:p>
            <a:pPr eaLnBrk="1" hangingPunct="1"/>
            <a:r>
              <a:rPr lang="en-US" altLang="en-US" sz="2800" u="sng" smtClean="0"/>
              <a:t>1608</a:t>
            </a:r>
            <a:r>
              <a:rPr lang="en-US" altLang="en-US" sz="2800" smtClean="0"/>
              <a:t> </a:t>
            </a:r>
            <a:r>
              <a:rPr lang="en-US" altLang="en-US" sz="2800" i="1" smtClean="0"/>
              <a:t>“To heal the wounds of sin, man and woman need the help of the </a:t>
            </a:r>
            <a:r>
              <a:rPr lang="en-US" altLang="en-US" sz="2800" i="1" u="sng" smtClean="0"/>
              <a:t>grace</a:t>
            </a:r>
            <a:r>
              <a:rPr lang="en-US" altLang="en-US" sz="2800" i="1" smtClean="0"/>
              <a:t> that God in his infinite mercy never refuses them.”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dirty="0" smtClean="0">
                <a:solidFill>
                  <a:schemeClr val="folHlink"/>
                </a:solidFill>
                <a:latin typeface="Times New Roman" charset="0"/>
              </a:rPr>
              <a:t>1. Togetherness </a:t>
            </a:r>
            <a:r>
              <a:rPr lang="en-US" sz="2800" dirty="0" smtClean="0">
                <a:solidFill>
                  <a:schemeClr val="folHlink"/>
                </a:solidFill>
                <a:latin typeface="Times New Roman" charset="0"/>
              </a:rPr>
              <a:t>or</a:t>
            </a:r>
            <a:r>
              <a:rPr lang="en-US" dirty="0" smtClean="0">
                <a:solidFill>
                  <a:schemeClr val="folHlink"/>
                </a:solidFill>
                <a:latin typeface="Times New Roman" charset="0"/>
              </a:rPr>
              <a:t> Mutuality</a:t>
            </a:r>
          </a:p>
        </p:txBody>
      </p:sp>
      <p:sp>
        <p:nvSpPr>
          <p:cNvPr id="22531" name="Rectangle 3"/>
          <p:cNvSpPr>
            <a:spLocks noGrp="1" noChangeArrowheads="1"/>
          </p:cNvSpPr>
          <p:nvPr>
            <p:ph type="body" idx="1"/>
          </p:nvPr>
        </p:nvSpPr>
        <p:spPr/>
        <p:txBody>
          <a:bodyPr/>
          <a:lstStyle/>
          <a:p>
            <a:pPr eaLnBrk="1" hangingPunct="1"/>
            <a:r>
              <a:rPr lang="en-US" altLang="en-US" smtClean="0"/>
              <a:t>Both spouses equal … equality</a:t>
            </a:r>
          </a:p>
          <a:p>
            <a:pPr eaLnBrk="1" hangingPunct="1"/>
            <a:r>
              <a:rPr lang="en-US" altLang="en-US" smtClean="0"/>
              <a:t>Balanced union of interdependence</a:t>
            </a:r>
          </a:p>
          <a:p>
            <a:pPr eaLnBrk="1" hangingPunct="1"/>
            <a:r>
              <a:rPr lang="en-US" altLang="en-US" smtClean="0"/>
              <a:t>A mindset of “us” and “we”</a:t>
            </a:r>
          </a:p>
          <a:p>
            <a:pPr eaLnBrk="1" hangingPunct="1"/>
            <a:r>
              <a:rPr lang="en-US" altLang="en-US" smtClean="0"/>
              <a:t>A genuine bond of  emotional unity</a:t>
            </a:r>
          </a:p>
          <a:p>
            <a:pPr eaLnBrk="1" hangingPunct="1"/>
            <a:r>
              <a:rPr lang="en-US" altLang="en-US" smtClean="0"/>
              <a:t>Sense of partnership</a:t>
            </a:r>
          </a:p>
          <a:p>
            <a:pPr eaLnBrk="1" hangingPunct="1"/>
            <a:r>
              <a:rPr lang="en-US" altLang="en-US" smtClean="0"/>
              <a:t>Reciprocity: happiness resides in you</a:t>
            </a:r>
          </a:p>
          <a:p>
            <a:pPr eaLnBrk="1" hangingPunct="1"/>
            <a:r>
              <a:rPr lang="en-US" altLang="en-US" smtClean="0"/>
              <a:t>Stability grows</a:t>
            </a:r>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dirty="0" smtClean="0">
                <a:solidFill>
                  <a:schemeClr val="folHlink"/>
                </a:solidFill>
                <a:latin typeface="Times New Roman" charset="0"/>
              </a:rPr>
              <a:t>1. Eroder of Togetherness</a:t>
            </a:r>
          </a:p>
        </p:txBody>
      </p:sp>
      <p:sp>
        <p:nvSpPr>
          <p:cNvPr id="23555" name="Rectangle 3"/>
          <p:cNvSpPr>
            <a:spLocks noGrp="1" noChangeArrowheads="1"/>
          </p:cNvSpPr>
          <p:nvPr>
            <p:ph type="body" idx="1"/>
          </p:nvPr>
        </p:nvSpPr>
        <p:spPr/>
        <p:txBody>
          <a:bodyPr/>
          <a:lstStyle/>
          <a:p>
            <a:pPr eaLnBrk="1" hangingPunct="1"/>
            <a:endParaRPr lang="en-US" altLang="en-US" smtClean="0"/>
          </a:p>
          <a:p>
            <a:pPr eaLnBrk="1" hangingPunct="1"/>
            <a:r>
              <a:rPr lang="en-US" altLang="en-US" u="sng" smtClean="0"/>
              <a:t>Self-Centeredness</a:t>
            </a:r>
            <a:r>
              <a:rPr lang="en-US" altLang="en-US" smtClean="0"/>
              <a:t> … </a:t>
            </a:r>
            <a:r>
              <a:rPr lang="en-US" altLang="en-US" i="1" smtClean="0"/>
              <a:t>where the condition of togetherness is absent. Any behavior that undermines the stability of  the marriage by pushing one spouse’s needs above the other, leading to relationship imbalance.</a:t>
            </a:r>
          </a:p>
          <a:p>
            <a:pPr eaLnBrk="1" hangingPunct="1"/>
            <a:endParaRPr lang="en-US" altLang="en-US" i="1"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dirty="0" smtClean="0">
                <a:solidFill>
                  <a:schemeClr val="folHlink"/>
                </a:solidFill>
                <a:latin typeface="Times New Roman" charset="0"/>
              </a:rPr>
              <a:t>1. Evaporator of Togetherness</a:t>
            </a:r>
          </a:p>
        </p:txBody>
      </p:sp>
      <p:sp>
        <p:nvSpPr>
          <p:cNvPr id="24579" name="Rectangle 3"/>
          <p:cNvSpPr>
            <a:spLocks noGrp="1" noChangeArrowheads="1"/>
          </p:cNvSpPr>
          <p:nvPr>
            <p:ph type="body" idx="1"/>
          </p:nvPr>
        </p:nvSpPr>
        <p:spPr/>
        <p:txBody>
          <a:bodyPr/>
          <a:lstStyle/>
          <a:p>
            <a:pPr eaLnBrk="1" hangingPunct="1"/>
            <a:r>
              <a:rPr lang="en-US" altLang="en-US" u="sng" smtClean="0"/>
              <a:t>Enmeshment</a:t>
            </a:r>
            <a:r>
              <a:rPr lang="en-US" altLang="en-US" smtClean="0"/>
              <a:t>: </a:t>
            </a:r>
            <a:r>
              <a:rPr lang="en-US" altLang="en-US" i="1" smtClean="0"/>
              <a:t>A form of marital paralysis where the both spouses lose their interdependence and become dependent upon each other for making any and all decisions.  One spouse becomes unable to move in any direction without the “permission” from the other.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dirty="0" smtClean="0">
                <a:solidFill>
                  <a:schemeClr val="folHlink"/>
                </a:solidFill>
                <a:latin typeface="Times New Roman" charset="0"/>
              </a:rPr>
              <a:t>1. The Spiritual Level of Togetherness</a:t>
            </a:r>
          </a:p>
        </p:txBody>
      </p:sp>
      <p:sp>
        <p:nvSpPr>
          <p:cNvPr id="25603" name="Rectangle 3"/>
          <p:cNvSpPr>
            <a:spLocks noGrp="1" noChangeArrowheads="1"/>
          </p:cNvSpPr>
          <p:nvPr>
            <p:ph type="body" idx="1"/>
          </p:nvPr>
        </p:nvSpPr>
        <p:spPr/>
        <p:txBody>
          <a:bodyPr/>
          <a:lstStyle/>
          <a:p>
            <a:pPr algn="ctr" eaLnBrk="1" hangingPunct="1">
              <a:lnSpc>
                <a:spcPct val="90000"/>
              </a:lnSpc>
              <a:buFont typeface="Wingdings" pitchFamily="2" charset="2"/>
              <a:buNone/>
            </a:pPr>
            <a:endParaRPr lang="en-US" altLang="en-US" u="sng" smtClean="0"/>
          </a:p>
          <a:p>
            <a:pPr algn="ctr" eaLnBrk="1" hangingPunct="1">
              <a:lnSpc>
                <a:spcPct val="90000"/>
              </a:lnSpc>
              <a:buFont typeface="Wingdings" pitchFamily="2" charset="2"/>
              <a:buNone/>
            </a:pPr>
            <a:r>
              <a:rPr lang="en-US" altLang="en-US" u="sng" smtClean="0"/>
              <a:t>Sacred Unity</a:t>
            </a:r>
          </a:p>
          <a:p>
            <a:pPr eaLnBrk="1" hangingPunct="1">
              <a:lnSpc>
                <a:spcPct val="90000"/>
              </a:lnSpc>
              <a:buFont typeface="Wingdings" pitchFamily="2" charset="2"/>
              <a:buNone/>
            </a:pPr>
            <a:r>
              <a:rPr lang="en-US" altLang="en-US" smtClean="0"/>
              <a:t>	The spiritual relationship condition created when each partner knows without question that the marriage relationship is a diamond of wholeness, without fracture or fragmentation, joyfully reflecting the light of God.</a:t>
            </a:r>
          </a:p>
          <a:p>
            <a:pPr algn="ctr" eaLnBrk="1" hangingPunct="1">
              <a:lnSpc>
                <a:spcPct val="90000"/>
              </a:lnSpc>
              <a:buFont typeface="Wingdings" pitchFamily="2" charset="2"/>
              <a:buNone/>
            </a:pPr>
            <a:endParaRPr lang="en-US" altLang="en-US" smtClean="0"/>
          </a:p>
          <a:p>
            <a:pPr eaLnBrk="1" hangingPunct="1">
              <a:lnSpc>
                <a:spcPct val="90000"/>
              </a:lnSpc>
            </a:pPr>
            <a:endParaRPr lang="en-US" altLang="en-US" smtClean="0"/>
          </a:p>
          <a:p>
            <a:pPr eaLnBrk="1" hangingPunct="1">
              <a:lnSpc>
                <a:spcPct val="90000"/>
              </a:lnSpc>
            </a:pPr>
            <a:endParaRPr lang="en-US" altLang="en-US" smtClean="0"/>
          </a:p>
          <a:p>
            <a:pPr eaLnBrk="1" hangingPunct="1">
              <a:lnSpc>
                <a:spcPct val="90000"/>
              </a:lnSpc>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dirty="0" smtClean="0">
                <a:solidFill>
                  <a:schemeClr val="folHlink"/>
                </a:solidFill>
                <a:latin typeface="Times New Roman" charset="0"/>
              </a:rPr>
              <a:t>1. The Dynamics of Togetherness</a:t>
            </a:r>
          </a:p>
        </p:txBody>
      </p:sp>
      <p:sp>
        <p:nvSpPr>
          <p:cNvPr id="26627" name="Rectangle 3"/>
          <p:cNvSpPr>
            <a:spLocks noGrp="1" noChangeArrowheads="1"/>
          </p:cNvSpPr>
          <p:nvPr>
            <p:ph type="body" idx="1"/>
          </p:nvPr>
        </p:nvSpPr>
        <p:spPr/>
        <p:txBody>
          <a:bodyPr/>
          <a:lstStyle/>
          <a:p>
            <a:pPr eaLnBrk="1" hangingPunct="1">
              <a:buFont typeface="Wingdings" pitchFamily="2" charset="2"/>
              <a:buNone/>
            </a:pPr>
            <a:r>
              <a:rPr lang="en-US" altLang="en-US" sz="2800" u="sng" smtClean="0"/>
              <a:t>Evaporator            SECRET             Eroder</a:t>
            </a:r>
            <a:endParaRPr lang="en-US" altLang="en-US" sz="2800" smtClean="0"/>
          </a:p>
          <a:p>
            <a:pPr eaLnBrk="1" hangingPunct="1">
              <a:buFont typeface="Wingdings" pitchFamily="2" charset="2"/>
              <a:buNone/>
            </a:pPr>
            <a:r>
              <a:rPr lang="en-US" altLang="en-US" sz="2400" smtClean="0"/>
              <a:t>enmeshment      TOGETHERNESS    self-centered</a:t>
            </a:r>
            <a:endParaRPr lang="en-US" altLang="en-US" sz="2800" smtClean="0"/>
          </a:p>
          <a:p>
            <a:pPr eaLnBrk="1" hangingPunct="1">
              <a:buFont typeface="Wingdings" pitchFamily="2" charset="2"/>
              <a:buNone/>
            </a:pPr>
            <a:endParaRPr lang="en-US" altLang="en-US" sz="2800" smtClean="0"/>
          </a:p>
          <a:p>
            <a:pPr eaLnBrk="1" hangingPunct="1">
              <a:buFont typeface="Wingdings" pitchFamily="2" charset="2"/>
              <a:buNone/>
            </a:pPr>
            <a:r>
              <a:rPr lang="en-US" altLang="en-US" sz="2800" smtClean="0"/>
              <a:t>Your Believing …</a:t>
            </a:r>
          </a:p>
          <a:p>
            <a:pPr eaLnBrk="1" hangingPunct="1">
              <a:buFont typeface="Wingdings" pitchFamily="2" charset="2"/>
              <a:buNone/>
            </a:pPr>
            <a:r>
              <a:rPr lang="en-US" altLang="en-US" sz="2800" u="sng" smtClean="0"/>
              <a:t>Compulsion       STRENGTH        Shadow</a:t>
            </a:r>
          </a:p>
          <a:p>
            <a:pPr eaLnBrk="1" hangingPunct="1">
              <a:buFont typeface="Wingdings" pitchFamily="2" charset="2"/>
              <a:buNone/>
            </a:pPr>
            <a:r>
              <a:rPr lang="en-US" altLang="en-US" sz="2800" smtClean="0"/>
              <a:t> </a:t>
            </a:r>
            <a:r>
              <a:rPr lang="en-US" altLang="en-US" sz="2400" smtClean="0"/>
              <a:t>presumption               HOPE                 </a:t>
            </a:r>
            <a:r>
              <a:rPr lang="en-US" altLang="en-US" sz="2800" smtClean="0"/>
              <a:t>   </a:t>
            </a:r>
            <a:r>
              <a:rPr lang="en-US" altLang="en-US" sz="2400" smtClean="0"/>
              <a:t>despair</a:t>
            </a:r>
            <a:r>
              <a:rPr lang="en-US" altLang="en-US" sz="2800" u="sng" smtClean="0"/>
              <a:t> </a:t>
            </a:r>
          </a:p>
          <a:p>
            <a:pPr eaLnBrk="1" hangingPunct="1">
              <a:buFont typeface="Wingdings" pitchFamily="2" charset="2"/>
              <a:buNone/>
            </a:pPr>
            <a:r>
              <a:rPr lang="en-US" altLang="en-US" sz="2800" smtClean="0"/>
              <a:t>How do these operate in your marriage?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en-US" sz="4000" dirty="0" smtClean="0">
                <a:solidFill>
                  <a:schemeClr val="folHlink"/>
                </a:solidFill>
                <a:latin typeface="Times New Roman" charset="0"/>
              </a:rPr>
              <a:t>1. Spiritual Tasks of Togetherness</a:t>
            </a:r>
          </a:p>
        </p:txBody>
      </p:sp>
      <p:sp>
        <p:nvSpPr>
          <p:cNvPr id="27651" name="Rectangle 3"/>
          <p:cNvSpPr>
            <a:spLocks noGrp="1" noChangeArrowheads="1"/>
          </p:cNvSpPr>
          <p:nvPr>
            <p:ph type="body" idx="1"/>
          </p:nvPr>
        </p:nvSpPr>
        <p:spPr/>
        <p:txBody>
          <a:bodyPr/>
          <a:lstStyle/>
          <a:p>
            <a:pPr marL="609600" indent="-609600" eaLnBrk="1" hangingPunct="1">
              <a:buFont typeface="Wingdings" pitchFamily="2" charset="2"/>
              <a:buNone/>
            </a:pPr>
            <a:r>
              <a:rPr lang="en-US" altLang="en-US" sz="2800" i="1" smtClean="0"/>
              <a:t>1. </a:t>
            </a:r>
            <a:r>
              <a:rPr lang="en-US" altLang="en-US" sz="2800" u="sng" smtClean="0"/>
              <a:t>Transform Your Attitudes about Maturation</a:t>
            </a:r>
            <a:r>
              <a:rPr lang="en-US" altLang="en-US" sz="2800" smtClean="0"/>
              <a:t>: </a:t>
            </a:r>
            <a:r>
              <a:rPr lang="en-US" altLang="en-US" sz="2800" i="1" smtClean="0"/>
              <a:t>The degree to which each spouse believes that maturation (aging) brings your marriage heightened opportunity for spiritual growth.</a:t>
            </a:r>
          </a:p>
          <a:p>
            <a:pPr marL="609600" indent="-609600" eaLnBrk="1" hangingPunct="1">
              <a:buFont typeface="Wingdings" pitchFamily="2" charset="2"/>
              <a:buNone/>
            </a:pPr>
            <a:endParaRPr lang="en-US" altLang="en-US" sz="2800" i="1" smtClean="0"/>
          </a:p>
          <a:p>
            <a:pPr marL="609600" indent="-609600" eaLnBrk="1" hangingPunct="1">
              <a:buFont typeface="Wingdings" pitchFamily="2" charset="2"/>
              <a:buNone/>
            </a:pPr>
            <a:r>
              <a:rPr lang="en-US" altLang="en-US" sz="2800" i="1" smtClean="0"/>
              <a:t>9. </a:t>
            </a:r>
            <a:r>
              <a:rPr lang="en-US" altLang="en-US" sz="2800" u="sng" smtClean="0"/>
              <a:t>Celebrate Your Faith</a:t>
            </a:r>
            <a:r>
              <a:rPr lang="en-US" altLang="en-US" sz="2800" i="1" smtClean="0"/>
              <a:t>: The degree to which you, as a couple, share, and work together to maintain, an absolute assurance of the divine presence of God in your marriage.</a:t>
            </a:r>
          </a:p>
          <a:p>
            <a:pPr marL="609600" indent="-609600" eaLnBrk="1" hangingPunct="1">
              <a:buFont typeface="Wingdings" pitchFamily="2" charset="2"/>
              <a:buNone/>
            </a:pPr>
            <a:endParaRPr lang="en-US" altLang="en-US" sz="2800" i="1" smtClean="0"/>
          </a:p>
          <a:p>
            <a:pPr marL="609600" indent="-609600" eaLnBrk="1" hangingPunct="1">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28675" name="Rectangle 3"/>
          <p:cNvSpPr>
            <a:spLocks noGrp="1" noChangeArrowheads="1"/>
          </p:cNvSpPr>
          <p:nvPr>
            <p:ph type="body" idx="1"/>
          </p:nvPr>
        </p:nvSpPr>
        <p:spPr/>
        <p:txBody>
          <a:bodyPr/>
          <a:lstStyle/>
          <a:p>
            <a:pPr algn="ctr" eaLnBrk="1" hangingPunct="1">
              <a:buFont typeface="Wingdings" pitchFamily="2" charset="2"/>
              <a:buNone/>
            </a:pPr>
            <a:endParaRPr lang="en-US" altLang="en-US" smtClean="0"/>
          </a:p>
          <a:p>
            <a:pPr algn="ctr" eaLnBrk="1" hangingPunct="1">
              <a:buFont typeface="Wingdings" pitchFamily="2" charset="2"/>
              <a:buNone/>
            </a:pPr>
            <a:r>
              <a:rPr lang="en-US" altLang="en-US" u="sng" smtClean="0"/>
              <a:t>The Second Secret</a:t>
            </a:r>
          </a:p>
          <a:p>
            <a:pPr algn="ctr" eaLnBrk="1" hangingPunct="1">
              <a:buFont typeface="Wingdings" pitchFamily="2" charset="2"/>
              <a:buNone/>
            </a:pPr>
            <a:r>
              <a:rPr lang="en-US" altLang="en-US" sz="4000" smtClean="0">
                <a:solidFill>
                  <a:schemeClr val="folHlink"/>
                </a:solidFill>
              </a:rPr>
              <a:t>Respect</a:t>
            </a:r>
          </a:p>
          <a:p>
            <a:pPr eaLnBrk="1" hangingPunct="1"/>
            <a:endParaRPr lang="en-US" altLang="en-US" smtClean="0"/>
          </a:p>
          <a:p>
            <a:pPr algn="ctr" eaLnBrk="1" hangingPunct="1">
              <a:buFont typeface="Wingdings" pitchFamily="2" charset="2"/>
              <a:buNone/>
            </a:pPr>
            <a:r>
              <a:rPr lang="en-US" altLang="en-US" i="1" smtClean="0"/>
              <a:t>It’s in our differences where we find our specialness.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dirty="0" smtClean="0">
                <a:latin typeface="Times New Roman" charset="0"/>
              </a:rPr>
              <a:t>2. Respect</a:t>
            </a:r>
          </a:p>
        </p:txBody>
      </p:sp>
      <p:sp>
        <p:nvSpPr>
          <p:cNvPr id="29699" name="Rectangle 3"/>
          <p:cNvSpPr>
            <a:spLocks noGrp="1" noChangeArrowheads="1"/>
          </p:cNvSpPr>
          <p:nvPr>
            <p:ph type="body" idx="1"/>
          </p:nvPr>
        </p:nvSpPr>
        <p:spPr/>
        <p:txBody>
          <a:bodyPr/>
          <a:lstStyle/>
          <a:p>
            <a:pPr eaLnBrk="1" hangingPunct="1">
              <a:buFont typeface="Wingdings" pitchFamily="2" charset="2"/>
              <a:buNone/>
            </a:pPr>
            <a:endParaRPr lang="en-US" altLang="en-US" smtClean="0"/>
          </a:p>
          <a:p>
            <a:pPr eaLnBrk="1" hangingPunct="1">
              <a:buFont typeface="Wingdings" pitchFamily="2" charset="2"/>
              <a:buNone/>
            </a:pPr>
            <a:r>
              <a:rPr lang="en-US" altLang="en-US" smtClean="0"/>
              <a:t>	The marriage relationship condition created when each partner sees the uniqueness of the other.  Each partner’s personal specialness is honored and cherished by the other partner as a part of the gift of the marriage.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dirty="0" smtClean="0">
                <a:latin typeface="Times New Roman" charset="0"/>
              </a:rPr>
              <a:t>2. Respect</a:t>
            </a:r>
          </a:p>
        </p:txBody>
      </p:sp>
      <p:sp>
        <p:nvSpPr>
          <p:cNvPr id="30723" name="Rectangle 3"/>
          <p:cNvSpPr>
            <a:spLocks noGrp="1" noChangeArrowheads="1"/>
          </p:cNvSpPr>
          <p:nvPr>
            <p:ph type="body" idx="1"/>
          </p:nvPr>
        </p:nvSpPr>
        <p:spPr/>
        <p:txBody>
          <a:bodyPr/>
          <a:lstStyle/>
          <a:p>
            <a:pPr eaLnBrk="1" hangingPunct="1"/>
            <a:r>
              <a:rPr lang="en-US" altLang="en-US" smtClean="0"/>
              <a:t>Each partner’s personal identity is honored</a:t>
            </a:r>
          </a:p>
          <a:p>
            <a:pPr eaLnBrk="1" hangingPunct="1"/>
            <a:r>
              <a:rPr lang="en-US" altLang="en-US" smtClean="0"/>
              <a:t>Acceptance of personal idiosyncrasies</a:t>
            </a:r>
          </a:p>
          <a:p>
            <a:pPr eaLnBrk="1" hangingPunct="1"/>
            <a:r>
              <a:rPr lang="en-US" altLang="en-US" smtClean="0"/>
              <a:t>A reverent familiarity exists</a:t>
            </a:r>
          </a:p>
          <a:p>
            <a:pPr eaLnBrk="1" hangingPunct="1"/>
            <a:r>
              <a:rPr lang="en-US" altLang="en-US" smtClean="0"/>
              <a:t>Actions are cherished as endearments</a:t>
            </a:r>
          </a:p>
          <a:p>
            <a:pPr eaLnBrk="1" hangingPunct="1"/>
            <a:r>
              <a:rPr lang="en-US" altLang="en-US" smtClean="0"/>
              <a:t>Unconditional positive regard practiced</a:t>
            </a:r>
          </a:p>
          <a:p>
            <a:pPr eaLnBrk="1" hangingPunct="1"/>
            <a:r>
              <a:rPr lang="en-US" altLang="en-US" smtClean="0"/>
              <a:t>Affirmations freely given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dirty="0" smtClean="0">
                <a:latin typeface="Times New Roman" charset="0"/>
              </a:rPr>
              <a:t>2. Eroder of Respect</a:t>
            </a:r>
          </a:p>
        </p:txBody>
      </p:sp>
      <p:sp>
        <p:nvSpPr>
          <p:cNvPr id="31747" name="Rectangle 3"/>
          <p:cNvSpPr>
            <a:spLocks noGrp="1" noChangeArrowheads="1"/>
          </p:cNvSpPr>
          <p:nvPr>
            <p:ph type="body" idx="1"/>
          </p:nvPr>
        </p:nvSpPr>
        <p:spPr/>
        <p:txBody>
          <a:bodyPr/>
          <a:lstStyle/>
          <a:p>
            <a:pPr algn="ctr" eaLnBrk="1" hangingPunct="1">
              <a:buFont typeface="Wingdings" pitchFamily="2" charset="2"/>
              <a:buNone/>
            </a:pPr>
            <a:endParaRPr lang="en-US" altLang="en-US" smtClean="0"/>
          </a:p>
          <a:p>
            <a:pPr eaLnBrk="1" hangingPunct="1">
              <a:buFont typeface="Wingdings" pitchFamily="2" charset="2"/>
              <a:buNone/>
            </a:pPr>
            <a:r>
              <a:rPr lang="en-US" altLang="en-US" u="sng" smtClean="0"/>
              <a:t>Resentment</a:t>
            </a:r>
            <a:r>
              <a:rPr lang="en-US" altLang="en-US" smtClean="0"/>
              <a:t>:  </a:t>
            </a:r>
            <a:r>
              <a:rPr lang="en-US" altLang="en-US" i="1" smtClean="0"/>
              <a:t>A directly or indirectly expressed feeling, but always expressed, of displeasure or persistent ill will at something regarded as a wrong, insult, injury, or otherwise emotionally hurtful wound.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5123" name="Rectangle 3"/>
          <p:cNvSpPr>
            <a:spLocks noGrp="1" noChangeArrowheads="1"/>
          </p:cNvSpPr>
          <p:nvPr>
            <p:ph type="body" idx="1"/>
          </p:nvPr>
        </p:nvSpPr>
        <p:spPr/>
        <p:txBody>
          <a:bodyPr/>
          <a:lstStyle/>
          <a:p>
            <a:pPr algn="ctr" eaLnBrk="1" hangingPunct="1">
              <a:lnSpc>
                <a:spcPct val="90000"/>
              </a:lnSpc>
              <a:buFont typeface="Wingdings" pitchFamily="2" charset="2"/>
              <a:buNone/>
            </a:pPr>
            <a:r>
              <a:rPr lang="en-US" altLang="en-US" smtClean="0"/>
              <a:t>Session One</a:t>
            </a:r>
          </a:p>
          <a:p>
            <a:pPr eaLnBrk="1" hangingPunct="1">
              <a:lnSpc>
                <a:spcPct val="90000"/>
              </a:lnSpc>
            </a:pPr>
            <a:r>
              <a:rPr lang="en-US" altLang="en-US" u="sng" smtClean="0"/>
              <a:t>The Six Mature Marriage Secrets</a:t>
            </a:r>
            <a:r>
              <a:rPr lang="en-US" altLang="en-US" smtClean="0"/>
              <a:t>:  </a:t>
            </a:r>
          </a:p>
          <a:p>
            <a:pPr eaLnBrk="1" hangingPunct="1">
              <a:lnSpc>
                <a:spcPct val="90000"/>
              </a:lnSpc>
            </a:pPr>
            <a:r>
              <a:rPr lang="en-US" altLang="en-US" smtClean="0"/>
              <a:t>Coming to a deeper understanding of the unity and richness of marriage in the second half of life.</a:t>
            </a:r>
          </a:p>
          <a:p>
            <a:pPr eaLnBrk="1" hangingPunct="1">
              <a:lnSpc>
                <a:spcPct val="90000"/>
              </a:lnSpc>
            </a:pPr>
            <a:endParaRPr lang="en-US" altLang="en-US" smtClean="0"/>
          </a:p>
          <a:p>
            <a:pPr eaLnBrk="1" hangingPunct="1">
              <a:lnSpc>
                <a:spcPct val="90000"/>
              </a:lnSpc>
            </a:pPr>
            <a:r>
              <a:rPr lang="en-US" altLang="en-US" i="1" smtClean="0"/>
              <a:t>What’s so different about a second half marriage?</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dirty="0" smtClean="0">
                <a:latin typeface="Times New Roman" charset="0"/>
              </a:rPr>
              <a:t>2. Evaporator of Respect</a:t>
            </a:r>
            <a:endParaRPr lang="en-US" dirty="0" smtClean="0"/>
          </a:p>
        </p:txBody>
      </p:sp>
      <p:sp>
        <p:nvSpPr>
          <p:cNvPr id="32771" name="Rectangle 3"/>
          <p:cNvSpPr>
            <a:spLocks noGrp="1" noChangeArrowheads="1"/>
          </p:cNvSpPr>
          <p:nvPr>
            <p:ph type="body" idx="1"/>
          </p:nvPr>
        </p:nvSpPr>
        <p:spPr/>
        <p:txBody>
          <a:bodyPr/>
          <a:lstStyle/>
          <a:p>
            <a:pPr algn="ctr" eaLnBrk="1" hangingPunct="1">
              <a:buFont typeface="Wingdings" pitchFamily="2" charset="2"/>
              <a:buNone/>
            </a:pPr>
            <a:endParaRPr lang="en-US" altLang="en-US" smtClean="0"/>
          </a:p>
          <a:p>
            <a:pPr eaLnBrk="1" hangingPunct="1">
              <a:buFont typeface="Wingdings" pitchFamily="2" charset="2"/>
              <a:buNone/>
            </a:pPr>
            <a:r>
              <a:rPr lang="en-US" altLang="en-US" u="sng" smtClean="0"/>
              <a:t>Pedestalizing</a:t>
            </a:r>
            <a:r>
              <a:rPr lang="en-US" altLang="en-US" smtClean="0"/>
              <a:t>:  </a:t>
            </a:r>
            <a:r>
              <a:rPr lang="en-US" altLang="en-US" i="1" smtClean="0"/>
              <a:t>Elevating one’s spouse, or some singular capability of one’s spouse, beyond proportion of reality to a point where this singular issue dominates, even contorts, the other secrets of the relationship.</a:t>
            </a:r>
            <a:endParaRPr lang="en-US" altLang="en-US" i="1" u="sng"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dirty="0" smtClean="0">
                <a:solidFill>
                  <a:schemeClr val="folHlink"/>
                </a:solidFill>
                <a:latin typeface="Times New Roman" charset="0"/>
              </a:rPr>
              <a:t>The Spiritual Level of  Respect</a:t>
            </a:r>
          </a:p>
        </p:txBody>
      </p:sp>
      <p:sp>
        <p:nvSpPr>
          <p:cNvPr id="3379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u="sng" smtClean="0"/>
              <a:t>Spiritual Faithfulness</a:t>
            </a:r>
          </a:p>
          <a:p>
            <a:pPr eaLnBrk="1" hangingPunct="1">
              <a:lnSpc>
                <a:spcPct val="90000"/>
              </a:lnSpc>
            </a:pPr>
            <a:endParaRPr lang="en-US" altLang="en-US" u="sng" smtClean="0"/>
          </a:p>
          <a:p>
            <a:pPr eaLnBrk="1" hangingPunct="1">
              <a:lnSpc>
                <a:spcPct val="90000"/>
              </a:lnSpc>
              <a:buFont typeface="Wingdings" pitchFamily="2" charset="2"/>
              <a:buNone/>
            </a:pPr>
            <a:r>
              <a:rPr lang="en-US" altLang="en-US" i="1" smtClean="0"/>
              <a:t>When each partner sees, and recognizes with certainty, that God is the center of the marriage, making the marriage a sacred bond.  Spiritual faithfulness empowers spouses to see each other through the eyes of  Christ.</a:t>
            </a:r>
          </a:p>
          <a:p>
            <a:pPr eaLnBrk="1" hangingPunct="1">
              <a:lnSpc>
                <a:spcPct val="90000"/>
              </a:lnSpc>
              <a:buFont typeface="Wingdings" pitchFamily="2" charset="2"/>
              <a:buNone/>
            </a:pPr>
            <a:endParaRPr lang="en-US" altLang="en-US" i="1"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dirty="0" smtClean="0">
                <a:latin typeface="Times New Roman" charset="0"/>
              </a:rPr>
              <a:t>2. The Dynamics of Respect</a:t>
            </a:r>
          </a:p>
        </p:txBody>
      </p:sp>
      <p:sp>
        <p:nvSpPr>
          <p:cNvPr id="34819" name="Rectangle 3"/>
          <p:cNvSpPr>
            <a:spLocks noGrp="1" noChangeArrowheads="1"/>
          </p:cNvSpPr>
          <p:nvPr>
            <p:ph type="body" idx="1"/>
          </p:nvPr>
        </p:nvSpPr>
        <p:spPr/>
        <p:txBody>
          <a:bodyPr/>
          <a:lstStyle/>
          <a:p>
            <a:pPr eaLnBrk="1" hangingPunct="1">
              <a:buFont typeface="Wingdings" pitchFamily="2" charset="2"/>
              <a:buNone/>
            </a:pPr>
            <a:r>
              <a:rPr lang="en-US" altLang="en-US" sz="2800" u="sng" smtClean="0"/>
              <a:t>Evaporator            SECRET             Eroder</a:t>
            </a:r>
          </a:p>
          <a:p>
            <a:pPr eaLnBrk="1" hangingPunct="1">
              <a:buFont typeface="Wingdings" pitchFamily="2" charset="2"/>
              <a:buNone/>
            </a:pPr>
            <a:r>
              <a:rPr lang="en-US" altLang="en-US" sz="2400" smtClean="0"/>
              <a:t>pedestalizing            RESPECT           resentment</a:t>
            </a:r>
            <a:endParaRPr lang="en-US" altLang="en-US" sz="2800" smtClean="0"/>
          </a:p>
          <a:p>
            <a:pPr algn="ctr" eaLnBrk="1" hangingPunct="1">
              <a:buFont typeface="Wingdings" pitchFamily="2" charset="2"/>
              <a:buNone/>
            </a:pPr>
            <a:endParaRPr lang="en-US" altLang="en-US" sz="2800" smtClean="0"/>
          </a:p>
          <a:p>
            <a:pPr eaLnBrk="1" hangingPunct="1">
              <a:buFont typeface="Wingdings" pitchFamily="2" charset="2"/>
              <a:buNone/>
            </a:pPr>
            <a:r>
              <a:rPr lang="en-US" altLang="en-US" sz="2800" smtClean="0"/>
              <a:t>Your Perceiving …</a:t>
            </a:r>
          </a:p>
          <a:p>
            <a:pPr eaLnBrk="1" hangingPunct="1">
              <a:buFont typeface="Wingdings" pitchFamily="2" charset="2"/>
              <a:buNone/>
            </a:pPr>
            <a:r>
              <a:rPr lang="en-US" altLang="en-US" sz="2800" u="sng" smtClean="0"/>
              <a:t>Compulsion       STRENGTH        Shadow</a:t>
            </a:r>
          </a:p>
          <a:p>
            <a:pPr eaLnBrk="1" hangingPunct="1">
              <a:buFont typeface="Wingdings" pitchFamily="2" charset="2"/>
              <a:buNone/>
            </a:pPr>
            <a:r>
              <a:rPr lang="en-US" altLang="en-US" sz="2400" smtClean="0"/>
              <a:t>bluntedness              SIMPLICITY      complexity</a:t>
            </a:r>
          </a:p>
          <a:p>
            <a:pPr eaLnBrk="1" hangingPunct="1">
              <a:buFont typeface="Wingdings" pitchFamily="2" charset="2"/>
              <a:buNone/>
            </a:pPr>
            <a:endParaRPr lang="en-US" altLang="en-US" sz="2800" u="sng" smtClean="0"/>
          </a:p>
          <a:p>
            <a:pPr eaLnBrk="1" hangingPunct="1">
              <a:buFont typeface="Wingdings" pitchFamily="2" charset="2"/>
              <a:buNone/>
            </a:pPr>
            <a:r>
              <a:rPr lang="en-US" altLang="en-US" sz="2800" smtClean="0"/>
              <a:t>How do these operate in your marriage?</a:t>
            </a:r>
          </a:p>
          <a:p>
            <a:pPr eaLnBrk="1" hangingPunct="1">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dirty="0" smtClean="0">
                <a:latin typeface="Times New Roman" charset="0"/>
              </a:rPr>
              <a:t>2. Spiritual Tasks of Respect</a:t>
            </a:r>
          </a:p>
        </p:txBody>
      </p:sp>
      <p:sp>
        <p:nvSpPr>
          <p:cNvPr id="35843" name="Rectangle 3"/>
          <p:cNvSpPr>
            <a:spLocks noGrp="1" noChangeArrowheads="1"/>
          </p:cNvSpPr>
          <p:nvPr>
            <p:ph type="body" idx="1"/>
          </p:nvPr>
        </p:nvSpPr>
        <p:spPr/>
        <p:txBody>
          <a:bodyPr/>
          <a:lstStyle/>
          <a:p>
            <a:pPr eaLnBrk="1" hangingPunct="1">
              <a:buFont typeface="Wingdings" pitchFamily="2" charset="2"/>
              <a:buNone/>
            </a:pPr>
            <a:r>
              <a:rPr lang="en-US" altLang="en-US" smtClean="0"/>
              <a:t>2. </a:t>
            </a:r>
            <a:r>
              <a:rPr lang="en-US" altLang="en-US" u="sng" smtClean="0"/>
              <a:t>Seek Love Everywhere</a:t>
            </a:r>
            <a:r>
              <a:rPr lang="en-US" altLang="en-US" smtClean="0"/>
              <a:t>: </a:t>
            </a:r>
            <a:r>
              <a:rPr lang="en-US" altLang="en-US" i="1" smtClean="0"/>
              <a:t>The degree to which the couple strives to find God’s presence, however remotely, in everything and in everyone.</a:t>
            </a:r>
          </a:p>
          <a:p>
            <a:pPr eaLnBrk="1" hangingPunct="1">
              <a:buFont typeface="Wingdings" pitchFamily="2" charset="2"/>
              <a:buNone/>
            </a:pPr>
            <a:r>
              <a:rPr lang="en-US" altLang="en-US" smtClean="0"/>
              <a:t>10. </a:t>
            </a:r>
            <a:r>
              <a:rPr lang="en-US" altLang="en-US" u="sng" smtClean="0"/>
              <a:t>Discover Deep Meaning</a:t>
            </a:r>
            <a:r>
              <a:rPr lang="en-US" altLang="en-US" smtClean="0"/>
              <a:t>: </a:t>
            </a:r>
            <a:r>
              <a:rPr lang="en-US" altLang="en-US" i="1" smtClean="0"/>
              <a:t>The degree to which the couple is energized to deeper levels of personal significance by devoting themselves to God’s purpose.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endParaRPr lang="en-US" dirty="0" smtClean="0">
              <a:latin typeface="Times New Roman" charset="0"/>
            </a:endParaRPr>
          </a:p>
        </p:txBody>
      </p:sp>
      <p:sp>
        <p:nvSpPr>
          <p:cNvPr id="36867" name="Rectangle 3"/>
          <p:cNvSpPr>
            <a:spLocks noGrp="1" noChangeArrowheads="1"/>
          </p:cNvSpPr>
          <p:nvPr>
            <p:ph type="body" idx="1"/>
          </p:nvPr>
        </p:nvSpPr>
        <p:spPr/>
        <p:txBody>
          <a:bodyPr/>
          <a:lstStyle/>
          <a:p>
            <a:pPr algn="ctr" eaLnBrk="1" hangingPunct="1">
              <a:buFont typeface="Wingdings" pitchFamily="2" charset="2"/>
              <a:buNone/>
            </a:pPr>
            <a:endParaRPr lang="en-US" altLang="en-US" sz="2800" smtClean="0"/>
          </a:p>
          <a:p>
            <a:pPr algn="ctr" eaLnBrk="1" hangingPunct="1">
              <a:buFont typeface="Wingdings" pitchFamily="2" charset="2"/>
              <a:buNone/>
            </a:pPr>
            <a:r>
              <a:rPr lang="en-US" altLang="en-US" sz="2800" u="sng" smtClean="0"/>
              <a:t>The Third Secret</a:t>
            </a:r>
          </a:p>
          <a:p>
            <a:pPr algn="ctr" eaLnBrk="1" hangingPunct="1">
              <a:buFont typeface="Wingdings" pitchFamily="2" charset="2"/>
              <a:buNone/>
            </a:pPr>
            <a:r>
              <a:rPr lang="en-US" altLang="en-US" sz="3600" smtClean="0">
                <a:solidFill>
                  <a:schemeClr val="folHlink"/>
                </a:solidFill>
              </a:rPr>
              <a:t>Communication</a:t>
            </a:r>
          </a:p>
          <a:p>
            <a:pPr eaLnBrk="1" hangingPunct="1">
              <a:buFont typeface="Wingdings" pitchFamily="2" charset="2"/>
              <a:buNone/>
            </a:pPr>
            <a:r>
              <a:rPr lang="en-US" altLang="en-US" sz="2800" i="1" smtClean="0"/>
              <a:t>	Do not judge, so that you may not be judged.  For with the judgment you make you will be judged, and the measure you give will be the measure you get.</a:t>
            </a:r>
          </a:p>
          <a:p>
            <a:pPr algn="r" eaLnBrk="1" hangingPunct="1">
              <a:buFont typeface="Wingdings" pitchFamily="2" charset="2"/>
              <a:buNone/>
            </a:pPr>
            <a:r>
              <a:rPr lang="en-US" altLang="en-US" sz="2800" smtClean="0"/>
              <a:t> </a:t>
            </a:r>
            <a:r>
              <a:rPr lang="en-US" altLang="en-US" sz="2000" smtClean="0"/>
              <a:t>Matthew 7:1-2</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defRPr/>
            </a:pPr>
            <a:r>
              <a:rPr lang="en-US" dirty="0" smtClean="0">
                <a:latin typeface="Times New Roman" charset="0"/>
              </a:rPr>
              <a:t>3. Communication</a:t>
            </a:r>
          </a:p>
        </p:txBody>
      </p:sp>
      <p:sp>
        <p:nvSpPr>
          <p:cNvPr id="37891" name="Rectangle 3"/>
          <p:cNvSpPr>
            <a:spLocks noGrp="1" noChangeArrowheads="1"/>
          </p:cNvSpPr>
          <p:nvPr>
            <p:ph type="body" idx="1"/>
          </p:nvPr>
        </p:nvSpPr>
        <p:spPr/>
        <p:txBody>
          <a:bodyPr/>
          <a:lstStyle/>
          <a:p>
            <a:pPr eaLnBrk="1" hangingPunct="1"/>
            <a:r>
              <a:rPr lang="en-US" altLang="en-US" smtClean="0"/>
              <a:t>The marriage relationship condition created when each partner uses the language of caring and compassion, spends quality time with his or her spouse, and works out the inevitable differences that emerge in all marriages by using healing interaction skills.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dirty="0" smtClean="0">
                <a:latin typeface="Times New Roman" charset="0"/>
              </a:rPr>
              <a:t>3. Communication</a:t>
            </a:r>
          </a:p>
        </p:txBody>
      </p:sp>
      <p:sp>
        <p:nvSpPr>
          <p:cNvPr id="38915" name="Rectangle 3"/>
          <p:cNvSpPr>
            <a:spLocks noGrp="1" noChangeArrowheads="1"/>
          </p:cNvSpPr>
          <p:nvPr>
            <p:ph type="body" idx="1"/>
          </p:nvPr>
        </p:nvSpPr>
        <p:spPr/>
        <p:txBody>
          <a:bodyPr/>
          <a:lstStyle/>
          <a:p>
            <a:pPr eaLnBrk="1" hangingPunct="1"/>
            <a:r>
              <a:rPr lang="en-US" altLang="en-US" smtClean="0"/>
              <a:t>Deals constructively with misunderstanding</a:t>
            </a:r>
          </a:p>
          <a:p>
            <a:pPr eaLnBrk="1" hangingPunct="1"/>
            <a:r>
              <a:rPr lang="en-US" altLang="en-US" smtClean="0"/>
              <a:t>Shows genuineness</a:t>
            </a:r>
          </a:p>
          <a:p>
            <a:pPr eaLnBrk="1" hangingPunct="1"/>
            <a:r>
              <a:rPr lang="en-US" altLang="en-US" smtClean="0"/>
              <a:t>Explores emotional depth</a:t>
            </a:r>
          </a:p>
          <a:p>
            <a:pPr eaLnBrk="1" hangingPunct="1"/>
            <a:r>
              <a:rPr lang="en-US" altLang="en-US" smtClean="0"/>
              <a:t>Gives attention to full communication</a:t>
            </a:r>
          </a:p>
          <a:p>
            <a:pPr eaLnBrk="1" hangingPunct="1"/>
            <a:r>
              <a:rPr lang="en-US" altLang="en-US" smtClean="0"/>
              <a:t>Listens, listens, and listens some more</a:t>
            </a:r>
          </a:p>
          <a:p>
            <a:pPr eaLnBrk="1" hangingPunct="1"/>
            <a:r>
              <a:rPr lang="en-US" altLang="en-US" smtClean="0"/>
              <a:t>Enjoys each others expressions</a:t>
            </a:r>
          </a:p>
          <a:p>
            <a:pPr eaLnBrk="1" hangingPunct="1"/>
            <a:r>
              <a:rPr lang="en-US" altLang="en-US" smtClean="0"/>
              <a:t>Expresses feelings constructively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dirty="0" smtClean="0">
                <a:latin typeface="Times New Roman" charset="0"/>
              </a:rPr>
              <a:t>3. Eroder of Communication</a:t>
            </a:r>
            <a:endParaRPr lang="en-US" dirty="0" smtClean="0"/>
          </a:p>
        </p:txBody>
      </p:sp>
      <p:sp>
        <p:nvSpPr>
          <p:cNvPr id="39939" name="Rectangle 3"/>
          <p:cNvSpPr>
            <a:spLocks noGrp="1" noChangeArrowheads="1"/>
          </p:cNvSpPr>
          <p:nvPr>
            <p:ph type="body" idx="1"/>
          </p:nvPr>
        </p:nvSpPr>
        <p:spPr/>
        <p:txBody>
          <a:bodyPr/>
          <a:lstStyle/>
          <a:p>
            <a:pPr eaLnBrk="1" hangingPunct="1"/>
            <a:r>
              <a:rPr lang="en-US" altLang="en-US" u="sng" smtClean="0"/>
              <a:t>Criticism</a:t>
            </a:r>
            <a:r>
              <a:rPr lang="en-US" altLang="en-US" smtClean="0"/>
              <a:t>: </a:t>
            </a:r>
            <a:r>
              <a:rPr lang="en-US" altLang="en-US" i="1" smtClean="0"/>
              <a:t>blame, denounce, show contempt, judge, analyze, offer no affirmation or compliment, never satisfied, press guilt upon, charge with ineptitude, attempt to apply strict logic, attempt to prove self right, expose spouse’s thinking as inferior, authoritarian opinion.</a:t>
            </a:r>
            <a:endParaRPr lang="en-US" altLang="en-US" i="1" u="sng"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dirty="0" smtClean="0">
                <a:latin typeface="Times New Roman" charset="0"/>
              </a:rPr>
              <a:t>3. Evaporator of Communication</a:t>
            </a:r>
          </a:p>
        </p:txBody>
      </p:sp>
      <p:sp>
        <p:nvSpPr>
          <p:cNvPr id="40963" name="Rectangle 3"/>
          <p:cNvSpPr>
            <a:spLocks noGrp="1" noChangeArrowheads="1"/>
          </p:cNvSpPr>
          <p:nvPr>
            <p:ph type="body" idx="1"/>
          </p:nvPr>
        </p:nvSpPr>
        <p:spPr/>
        <p:txBody>
          <a:bodyPr/>
          <a:lstStyle/>
          <a:p>
            <a:pPr eaLnBrk="1" hangingPunct="1">
              <a:buFont typeface="Wingdings" pitchFamily="2" charset="2"/>
              <a:buNone/>
            </a:pPr>
            <a:endParaRPr lang="en-US" altLang="en-US" smtClean="0"/>
          </a:p>
          <a:p>
            <a:pPr eaLnBrk="1" hangingPunct="1"/>
            <a:r>
              <a:rPr lang="en-US" altLang="en-US" u="sng" smtClean="0"/>
              <a:t>Appeasement</a:t>
            </a:r>
            <a:r>
              <a:rPr lang="en-US" altLang="en-US" smtClean="0"/>
              <a:t>: </a:t>
            </a:r>
            <a:r>
              <a:rPr lang="en-US" altLang="en-US" i="1" smtClean="0"/>
              <a:t>To pacify, conciliate, bring a state of peace or quiet, or to “buy off” by concessions that usually sacrifice principles.</a:t>
            </a:r>
            <a:r>
              <a:rPr lang="en-US" altLang="en-US" smtClean="0"/>
              <a:t/>
            </a:r>
            <a:br>
              <a:rPr lang="en-US" altLang="en-US" smtClean="0"/>
            </a:br>
            <a:endParaRPr lang="en-US"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26"/>
          <p:cNvSpPr>
            <a:spLocks noGrp="1" noChangeArrowheads="1"/>
          </p:cNvSpPr>
          <p:nvPr>
            <p:ph type="title"/>
          </p:nvPr>
        </p:nvSpPr>
        <p:spPr/>
        <p:txBody>
          <a:bodyPr/>
          <a:lstStyle/>
          <a:p>
            <a:pPr eaLnBrk="1" hangingPunct="1">
              <a:defRPr/>
            </a:pPr>
            <a:r>
              <a:rPr lang="en-US" sz="3600" dirty="0" smtClean="0">
                <a:latin typeface="Times New Roman" charset="0"/>
              </a:rPr>
              <a:t>3. The Spiritual Level of Communication</a:t>
            </a:r>
          </a:p>
        </p:txBody>
      </p:sp>
      <p:sp>
        <p:nvSpPr>
          <p:cNvPr id="41987" name="Rectangle 1027"/>
          <p:cNvSpPr>
            <a:spLocks noGrp="1" noChangeArrowheads="1"/>
          </p:cNvSpPr>
          <p:nvPr>
            <p:ph type="body" idx="1"/>
          </p:nvPr>
        </p:nvSpPr>
        <p:spPr/>
        <p:txBody>
          <a:bodyPr/>
          <a:lstStyle/>
          <a:p>
            <a:pPr eaLnBrk="1" hangingPunct="1"/>
            <a:r>
              <a:rPr lang="en-US" altLang="en-US" u="sng" smtClean="0"/>
              <a:t>Transcendent Prayerfulness</a:t>
            </a:r>
          </a:p>
          <a:p>
            <a:pPr eaLnBrk="1" hangingPunct="1"/>
            <a:r>
              <a:rPr lang="en-US" altLang="en-US" i="1" smtClean="0"/>
              <a:t>The spiritual relationship condition created in a marriage when each partner thinks of marriage as an ongoing communication with God, and becomes for both a journey with God.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l" eaLnBrk="1" hangingPunct="1">
              <a:defRPr/>
            </a:pPr>
            <a:r>
              <a:rPr lang="en-US" sz="3600" b="1" dirty="0" smtClean="0">
                <a:latin typeface="Times New Roman" charset="0"/>
              </a:rPr>
              <a:t>Assumptions of Spiritual Growth</a:t>
            </a:r>
          </a:p>
        </p:txBody>
      </p:sp>
      <p:sp>
        <p:nvSpPr>
          <p:cNvPr id="6147" name="Rectangle 3"/>
          <p:cNvSpPr>
            <a:spLocks noGrp="1" noChangeArrowheads="1"/>
          </p:cNvSpPr>
          <p:nvPr>
            <p:ph type="body" idx="1"/>
          </p:nvPr>
        </p:nvSpPr>
        <p:spPr/>
        <p:txBody>
          <a:bodyPr/>
          <a:lstStyle/>
          <a:p>
            <a:pPr eaLnBrk="1" hangingPunct="1"/>
            <a:r>
              <a:rPr lang="en-US" altLang="en-US" smtClean="0"/>
              <a:t>Spiritual growth is ongoing</a:t>
            </a:r>
          </a:p>
          <a:p>
            <a:pPr eaLnBrk="1" hangingPunct="1"/>
            <a:r>
              <a:rPr lang="en-US" altLang="en-US" smtClean="0">
                <a:solidFill>
                  <a:schemeClr val="tx2"/>
                </a:solidFill>
              </a:rPr>
              <a:t>There exists a spiritual growth imperative</a:t>
            </a:r>
          </a:p>
          <a:p>
            <a:pPr eaLnBrk="1" hangingPunct="1"/>
            <a:r>
              <a:rPr lang="en-US" altLang="en-US" smtClean="0"/>
              <a:t>Spiritual growth is volitional</a:t>
            </a:r>
          </a:p>
          <a:p>
            <a:pPr eaLnBrk="1" hangingPunct="1"/>
            <a:r>
              <a:rPr lang="en-US" altLang="en-US" smtClean="0">
                <a:solidFill>
                  <a:schemeClr val="tx2"/>
                </a:solidFill>
              </a:rPr>
              <a:t>Lack of spiritual growth has consequences</a:t>
            </a:r>
          </a:p>
          <a:p>
            <a:pPr eaLnBrk="1" hangingPunct="1"/>
            <a:r>
              <a:rPr lang="en-US" altLang="en-US" smtClean="0"/>
              <a:t>S.G. proceeds in an “orderly” sequence</a:t>
            </a:r>
          </a:p>
          <a:p>
            <a:pPr eaLnBrk="1" hangingPunct="1"/>
            <a:r>
              <a:rPr lang="en-US" altLang="en-US" smtClean="0">
                <a:solidFill>
                  <a:schemeClr val="tx2"/>
                </a:solidFill>
              </a:rPr>
              <a:t>Happiness comes from spiritual growth</a:t>
            </a:r>
          </a:p>
          <a:p>
            <a:pPr eaLnBrk="1" hangingPunct="1"/>
            <a:r>
              <a:rPr lang="en-US" altLang="en-US" smtClean="0"/>
              <a:t>Spiritual growth seems paradoxical</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en-US" sz="4000" dirty="0" smtClean="0">
                <a:latin typeface="Times New Roman" charset="0"/>
              </a:rPr>
              <a:t>3. The Dynamics of Communication</a:t>
            </a:r>
          </a:p>
        </p:txBody>
      </p:sp>
      <p:sp>
        <p:nvSpPr>
          <p:cNvPr id="43011" name="Rectangle 3"/>
          <p:cNvSpPr>
            <a:spLocks noGrp="1" noChangeArrowheads="1"/>
          </p:cNvSpPr>
          <p:nvPr>
            <p:ph type="body" idx="1"/>
          </p:nvPr>
        </p:nvSpPr>
        <p:spPr>
          <a:xfrm>
            <a:off x="609600" y="1981200"/>
            <a:ext cx="7772400" cy="4114800"/>
          </a:xfrm>
        </p:spPr>
        <p:txBody>
          <a:bodyPr/>
          <a:lstStyle/>
          <a:p>
            <a:pPr eaLnBrk="1" hangingPunct="1">
              <a:buFont typeface="Wingdings" pitchFamily="2" charset="2"/>
              <a:buNone/>
            </a:pPr>
            <a:r>
              <a:rPr lang="en-US" altLang="en-US" sz="2800" u="sng" smtClean="0"/>
              <a:t>Evaporator            SECRET             Eroder</a:t>
            </a:r>
          </a:p>
          <a:p>
            <a:pPr eaLnBrk="1" hangingPunct="1">
              <a:buFont typeface="Wingdings" pitchFamily="2" charset="2"/>
              <a:buNone/>
            </a:pPr>
            <a:r>
              <a:rPr lang="en-US" altLang="en-US" sz="2400" smtClean="0"/>
              <a:t>appeasement      COMMUNICATION     criticism</a:t>
            </a:r>
            <a:endParaRPr lang="en-US" altLang="en-US" sz="2800" smtClean="0"/>
          </a:p>
          <a:p>
            <a:pPr algn="ctr" eaLnBrk="1" hangingPunct="1">
              <a:buFont typeface="Wingdings" pitchFamily="2" charset="2"/>
              <a:buNone/>
            </a:pPr>
            <a:endParaRPr lang="en-US" altLang="en-US" sz="2800" smtClean="0"/>
          </a:p>
          <a:p>
            <a:pPr eaLnBrk="1" hangingPunct="1">
              <a:buFont typeface="Wingdings" pitchFamily="2" charset="2"/>
              <a:buNone/>
            </a:pPr>
            <a:r>
              <a:rPr lang="en-US" altLang="en-US" sz="2800" smtClean="0"/>
              <a:t>Your Thinking …</a:t>
            </a:r>
          </a:p>
          <a:p>
            <a:pPr eaLnBrk="1" hangingPunct="1">
              <a:buFont typeface="Wingdings" pitchFamily="2" charset="2"/>
              <a:buNone/>
            </a:pPr>
            <a:r>
              <a:rPr lang="en-US" altLang="en-US" sz="2800" u="sng" smtClean="0"/>
              <a:t>Compulsion       STRENGTH        Shadow</a:t>
            </a:r>
          </a:p>
          <a:p>
            <a:pPr eaLnBrk="1" hangingPunct="1">
              <a:buFont typeface="Wingdings" pitchFamily="2" charset="2"/>
              <a:buNone/>
            </a:pPr>
            <a:r>
              <a:rPr lang="en-US" altLang="en-US" sz="2400" smtClean="0"/>
              <a:t>Perfectionism            WISDOM           insufficiency</a:t>
            </a:r>
          </a:p>
          <a:p>
            <a:pPr eaLnBrk="1" hangingPunct="1">
              <a:buFont typeface="Wingdings" pitchFamily="2" charset="2"/>
              <a:buNone/>
            </a:pPr>
            <a:endParaRPr lang="en-US" altLang="en-US" sz="2800" u="sng" smtClean="0"/>
          </a:p>
          <a:p>
            <a:pPr eaLnBrk="1" hangingPunct="1">
              <a:buFont typeface="Wingdings" pitchFamily="2" charset="2"/>
              <a:buNone/>
            </a:pPr>
            <a:r>
              <a:rPr lang="en-US" altLang="en-US" sz="2800" smtClean="0"/>
              <a:t>How do these operate in your marriage?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defRPr/>
            </a:pPr>
            <a:r>
              <a:rPr lang="en-US" sz="4000" dirty="0" smtClean="0">
                <a:latin typeface="Times New Roman" charset="0"/>
              </a:rPr>
              <a:t>3. Spiritual Tasks of Communication</a:t>
            </a:r>
          </a:p>
        </p:txBody>
      </p:sp>
      <p:sp>
        <p:nvSpPr>
          <p:cNvPr id="44035" name="Rectangle 3"/>
          <p:cNvSpPr>
            <a:spLocks noGrp="1" noChangeArrowheads="1"/>
          </p:cNvSpPr>
          <p:nvPr>
            <p:ph type="body" idx="1"/>
          </p:nvPr>
        </p:nvSpPr>
        <p:spPr/>
        <p:txBody>
          <a:bodyPr/>
          <a:lstStyle/>
          <a:p>
            <a:pPr eaLnBrk="1" hangingPunct="1">
              <a:buFont typeface="Wingdings" pitchFamily="2" charset="2"/>
              <a:buNone/>
            </a:pPr>
            <a:r>
              <a:rPr lang="en-US" altLang="en-US" smtClean="0"/>
              <a:t>3. </a:t>
            </a:r>
            <a:r>
              <a:rPr lang="en-US" altLang="en-US" u="sng" smtClean="0"/>
              <a:t>Delight in Connectedness</a:t>
            </a:r>
            <a:r>
              <a:rPr lang="en-US" altLang="en-US" smtClean="0"/>
              <a:t>: </a:t>
            </a:r>
            <a:r>
              <a:rPr lang="en-US" altLang="en-US" i="1" smtClean="0"/>
              <a:t>The degree to which the couple can deeply share between themselves, and to a lesser degree with others.</a:t>
            </a:r>
          </a:p>
          <a:p>
            <a:pPr eaLnBrk="1" hangingPunct="1">
              <a:buFont typeface="Wingdings" pitchFamily="2" charset="2"/>
              <a:buNone/>
            </a:pPr>
            <a:r>
              <a:rPr lang="en-US" altLang="en-US" smtClean="0"/>
              <a:t>12. </a:t>
            </a:r>
            <a:r>
              <a:rPr lang="en-US" altLang="en-US" u="sng" smtClean="0"/>
              <a:t>Achieve Balance</a:t>
            </a:r>
            <a:r>
              <a:rPr lang="en-US" altLang="en-US" smtClean="0"/>
              <a:t>: </a:t>
            </a:r>
            <a:r>
              <a:rPr lang="en-US" altLang="en-US" i="1" smtClean="0"/>
              <a:t>A condition of life in which the couple can give equalizing energy to each of the six arenas of life.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45059" name="Rectangle 3"/>
          <p:cNvSpPr>
            <a:spLocks noGrp="1" noChangeArrowheads="1"/>
          </p:cNvSpPr>
          <p:nvPr>
            <p:ph type="body" idx="1"/>
          </p:nvPr>
        </p:nvSpPr>
        <p:spPr/>
        <p:txBody>
          <a:bodyPr/>
          <a:lstStyle/>
          <a:p>
            <a:pPr algn="ctr" eaLnBrk="1" hangingPunct="1">
              <a:lnSpc>
                <a:spcPct val="90000"/>
              </a:lnSpc>
              <a:buFont typeface="Wingdings" pitchFamily="2" charset="2"/>
              <a:buNone/>
            </a:pPr>
            <a:endParaRPr lang="en-US" altLang="en-US" sz="2800" smtClean="0"/>
          </a:p>
          <a:p>
            <a:pPr algn="ctr" eaLnBrk="1" hangingPunct="1">
              <a:lnSpc>
                <a:spcPct val="90000"/>
              </a:lnSpc>
              <a:buFont typeface="Wingdings" pitchFamily="2" charset="2"/>
              <a:buNone/>
            </a:pPr>
            <a:r>
              <a:rPr lang="en-US" altLang="en-US" sz="2800" u="sng" smtClean="0"/>
              <a:t>The Fourth Secret</a:t>
            </a:r>
          </a:p>
          <a:p>
            <a:pPr algn="ctr" eaLnBrk="1" hangingPunct="1">
              <a:lnSpc>
                <a:spcPct val="90000"/>
              </a:lnSpc>
              <a:buFont typeface="Wingdings" pitchFamily="2" charset="2"/>
              <a:buNone/>
            </a:pPr>
            <a:r>
              <a:rPr lang="en-US" altLang="en-US" sz="3600" smtClean="0">
                <a:solidFill>
                  <a:schemeClr val="folHlink"/>
                </a:solidFill>
              </a:rPr>
              <a:t>Intimacy</a:t>
            </a:r>
          </a:p>
          <a:p>
            <a:pPr eaLnBrk="1" hangingPunct="1">
              <a:lnSpc>
                <a:spcPct val="90000"/>
              </a:lnSpc>
              <a:buFont typeface="Wingdings" pitchFamily="2" charset="2"/>
              <a:buNone/>
            </a:pPr>
            <a:r>
              <a:rPr lang="en-US" altLang="en-US" sz="3600" i="1" smtClean="0">
                <a:solidFill>
                  <a:schemeClr val="folHlink"/>
                </a:solidFill>
              </a:rPr>
              <a:t>Let love be genuine; hate what is evil, hold fast to what is good; love one another with mutual affection; outdo one another in showing honor. </a:t>
            </a:r>
          </a:p>
          <a:p>
            <a:pPr algn="r" eaLnBrk="1" hangingPunct="1">
              <a:lnSpc>
                <a:spcPct val="90000"/>
              </a:lnSpc>
              <a:buFont typeface="Wingdings" pitchFamily="2" charset="2"/>
              <a:buNone/>
            </a:pPr>
            <a:r>
              <a:rPr lang="en-US" altLang="en-US" sz="2400" smtClean="0">
                <a:solidFill>
                  <a:schemeClr val="folHlink"/>
                </a:solidFill>
              </a:rPr>
              <a:t>Romans 12:9-10</a:t>
            </a:r>
            <a:endParaRPr lang="en-US" altLang="en-US" sz="2400" i="1" smtClean="0">
              <a:solidFill>
                <a:schemeClr val="folHlink"/>
              </a:solidFill>
            </a:endParaRPr>
          </a:p>
          <a:p>
            <a:pPr eaLnBrk="1" hangingPunct="1">
              <a:lnSpc>
                <a:spcPct val="90000"/>
              </a:lnSpc>
            </a:pPr>
            <a:endParaRPr lang="en-US" altLang="en-US" sz="28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dirty="0" smtClean="0">
                <a:latin typeface="Times New Roman" charset="0"/>
              </a:rPr>
              <a:t>4. Intimacy</a:t>
            </a:r>
          </a:p>
        </p:txBody>
      </p:sp>
      <p:sp>
        <p:nvSpPr>
          <p:cNvPr id="46083" name="Rectangle 3"/>
          <p:cNvSpPr>
            <a:spLocks noGrp="1" noChangeArrowheads="1"/>
          </p:cNvSpPr>
          <p:nvPr>
            <p:ph type="body" idx="1"/>
          </p:nvPr>
        </p:nvSpPr>
        <p:spPr/>
        <p:txBody>
          <a:bodyPr/>
          <a:lstStyle/>
          <a:p>
            <a:pPr eaLnBrk="1" hangingPunct="1"/>
            <a:r>
              <a:rPr lang="en-US" altLang="en-US" i="1" smtClean="0"/>
              <a:t>The marriage relationship feelings condition created by a strong and positive emotional bond, an almost mystical bond, which produces devotion, attachment, and affection between spouses, and which sometimes requires personal sacrifice.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r>
              <a:rPr lang="en-US" dirty="0" smtClean="0">
                <a:latin typeface="Times New Roman" charset="0"/>
              </a:rPr>
              <a:t>4. Intimacy</a:t>
            </a:r>
          </a:p>
        </p:txBody>
      </p:sp>
      <p:sp>
        <p:nvSpPr>
          <p:cNvPr id="47107" name="Rectangle 3"/>
          <p:cNvSpPr>
            <a:spLocks noGrp="1" noChangeArrowheads="1"/>
          </p:cNvSpPr>
          <p:nvPr>
            <p:ph type="body" idx="1"/>
          </p:nvPr>
        </p:nvSpPr>
        <p:spPr/>
        <p:txBody>
          <a:bodyPr/>
          <a:lstStyle/>
          <a:p>
            <a:pPr eaLnBrk="1" hangingPunct="1"/>
            <a:r>
              <a:rPr lang="en-US" altLang="en-US" sz="2800" smtClean="0"/>
              <a:t>Can share risky feelings and deep, personal thoughts in safety.</a:t>
            </a:r>
          </a:p>
          <a:p>
            <a:pPr eaLnBrk="1" hangingPunct="1"/>
            <a:r>
              <a:rPr lang="en-US" altLang="en-US" sz="2800" smtClean="0"/>
              <a:t>Experience deep communion of heart and mind.</a:t>
            </a:r>
          </a:p>
          <a:p>
            <a:pPr eaLnBrk="1" hangingPunct="1"/>
            <a:r>
              <a:rPr lang="en-US" altLang="en-US" sz="2800" smtClean="0"/>
              <a:t>Find emotional refreshment in one another.</a:t>
            </a:r>
          </a:p>
          <a:p>
            <a:pPr eaLnBrk="1" hangingPunct="1"/>
            <a:r>
              <a:rPr lang="en-US" altLang="en-US" sz="2800" smtClean="0"/>
              <a:t>Demonstrate an attitude and posture of cherishing one another.</a:t>
            </a:r>
          </a:p>
          <a:p>
            <a:pPr eaLnBrk="1" hangingPunct="1"/>
            <a:r>
              <a:rPr lang="en-US" altLang="en-US" sz="2800" smtClean="0"/>
              <a:t>Help each other deal with personal vulnerabilities.</a:t>
            </a:r>
          </a:p>
          <a:p>
            <a:pPr eaLnBrk="1" hangingPunct="1"/>
            <a:r>
              <a:rPr lang="en-US" altLang="en-US" sz="2800" smtClean="0"/>
              <a:t>Matter to one another more than anything else.</a:t>
            </a:r>
          </a:p>
          <a:p>
            <a:pPr eaLnBrk="1" hangingPunct="1"/>
            <a:endParaRPr lang="en-US" altLang="en-US" sz="28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US" dirty="0" smtClean="0">
                <a:latin typeface="Times New Roman" charset="0"/>
              </a:rPr>
              <a:t>4. Eroder of  Intimacy</a:t>
            </a:r>
          </a:p>
        </p:txBody>
      </p:sp>
      <p:sp>
        <p:nvSpPr>
          <p:cNvPr id="48131" name="Rectangle 3"/>
          <p:cNvSpPr>
            <a:spLocks noGrp="1" noChangeArrowheads="1"/>
          </p:cNvSpPr>
          <p:nvPr>
            <p:ph type="body" idx="1"/>
          </p:nvPr>
        </p:nvSpPr>
        <p:spPr/>
        <p:txBody>
          <a:bodyPr/>
          <a:lstStyle/>
          <a:p>
            <a:pPr eaLnBrk="1" hangingPunct="1">
              <a:buFont typeface="Wingdings" pitchFamily="2" charset="2"/>
              <a:buNone/>
            </a:pPr>
            <a:r>
              <a:rPr lang="en-US" altLang="en-US" u="sng" smtClean="0"/>
              <a:t>Indifference</a:t>
            </a:r>
            <a:r>
              <a:rPr lang="en-US" altLang="en-US" smtClean="0"/>
              <a:t>: </a:t>
            </a:r>
            <a:r>
              <a:rPr lang="en-US" altLang="en-US" i="1" smtClean="0"/>
              <a:t>Lack of interest or concern, apathy, mediocrity, neutral, aloof, disinterested, cold, unconcerned, inattentive, insensitive, neglectful, dispassion, halfhearted affect, “Who cares anyway.”</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n-US" dirty="0" smtClean="0">
                <a:latin typeface="Times New Roman" charset="0"/>
              </a:rPr>
              <a:t>4. Evaporator of Intimacy</a:t>
            </a:r>
          </a:p>
        </p:txBody>
      </p:sp>
      <p:sp>
        <p:nvSpPr>
          <p:cNvPr id="49155" name="Rectangle 3"/>
          <p:cNvSpPr>
            <a:spLocks noGrp="1" noChangeArrowheads="1"/>
          </p:cNvSpPr>
          <p:nvPr>
            <p:ph type="body" idx="1"/>
          </p:nvPr>
        </p:nvSpPr>
        <p:spPr/>
        <p:txBody>
          <a:bodyPr/>
          <a:lstStyle/>
          <a:p>
            <a:pPr eaLnBrk="1" hangingPunct="1"/>
            <a:r>
              <a:rPr lang="en-US" altLang="en-US" u="sng" smtClean="0"/>
              <a:t>Possessiveness</a:t>
            </a:r>
            <a:r>
              <a:rPr lang="en-US" altLang="en-US" smtClean="0"/>
              <a:t>:  </a:t>
            </a:r>
            <a:r>
              <a:rPr lang="en-US" altLang="en-US" i="1" smtClean="0"/>
              <a:t>Attempts to dominate, control, manipulate, and/or otherwise unduly influence our spouse.  Generally caused by a need for attention, or fear of losing affection and love of spouse, or fear of losing our spouse altogether.  Can be paradoxical when possessiveness takes on a  critical edge.</a:t>
            </a:r>
            <a:endParaRPr lang="en-US" altLang="en-US"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defRPr/>
            </a:pPr>
            <a:r>
              <a:rPr lang="en-US" sz="3600" dirty="0" smtClean="0">
                <a:latin typeface="Times New Roman" charset="0"/>
              </a:rPr>
              <a:t>The Spiritual Level of Intimacy</a:t>
            </a:r>
          </a:p>
        </p:txBody>
      </p:sp>
      <p:sp>
        <p:nvSpPr>
          <p:cNvPr id="50179" name="Rectangle 3"/>
          <p:cNvSpPr>
            <a:spLocks noGrp="1" noChangeArrowheads="1"/>
          </p:cNvSpPr>
          <p:nvPr>
            <p:ph type="body" idx="1"/>
          </p:nvPr>
        </p:nvSpPr>
        <p:spPr/>
        <p:txBody>
          <a:bodyPr/>
          <a:lstStyle/>
          <a:p>
            <a:pPr eaLnBrk="1" hangingPunct="1"/>
            <a:r>
              <a:rPr lang="en-US" altLang="en-US" u="sng" smtClean="0"/>
              <a:t>Holy Groundedness</a:t>
            </a:r>
            <a:r>
              <a:rPr lang="en-US" altLang="en-US" smtClean="0"/>
              <a:t>:  </a:t>
            </a:r>
            <a:r>
              <a:rPr lang="en-US" altLang="en-US" i="1" smtClean="0"/>
              <a:t>The spiritual marriage relationship feeling condition where each spouse feels a sense of couple stability coming from a deeply seated sharing between the couple and God, i.e., they feel that their marriage is “holy ground.”</a:t>
            </a:r>
            <a:endParaRPr lang="en-US" altLang="en-US" u="sng"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en-US" sz="4000" dirty="0" smtClean="0">
                <a:latin typeface="Times New Roman" charset="0"/>
              </a:rPr>
              <a:t>4. The Dynamics of Intimacy</a:t>
            </a:r>
          </a:p>
        </p:txBody>
      </p:sp>
      <p:sp>
        <p:nvSpPr>
          <p:cNvPr id="51203" name="Rectangle 3"/>
          <p:cNvSpPr>
            <a:spLocks noGrp="1" noChangeArrowheads="1"/>
          </p:cNvSpPr>
          <p:nvPr>
            <p:ph type="body" idx="1"/>
          </p:nvPr>
        </p:nvSpPr>
        <p:spPr/>
        <p:txBody>
          <a:bodyPr/>
          <a:lstStyle/>
          <a:p>
            <a:pPr eaLnBrk="1" hangingPunct="1">
              <a:buFont typeface="Wingdings" pitchFamily="2" charset="2"/>
              <a:buNone/>
            </a:pPr>
            <a:r>
              <a:rPr lang="en-US" altLang="en-US" sz="2800" u="sng" smtClean="0"/>
              <a:t>Evaporator            SECRET             Eroder</a:t>
            </a:r>
          </a:p>
          <a:p>
            <a:pPr eaLnBrk="1" hangingPunct="1">
              <a:buFont typeface="Wingdings" pitchFamily="2" charset="2"/>
              <a:buNone/>
            </a:pPr>
            <a:r>
              <a:rPr lang="en-US" altLang="en-US" sz="2400" smtClean="0"/>
              <a:t>possessiveness          INTIMACY           indifference</a:t>
            </a:r>
            <a:endParaRPr lang="en-US" altLang="en-US" sz="2800" smtClean="0"/>
          </a:p>
          <a:p>
            <a:pPr algn="ctr" eaLnBrk="1" hangingPunct="1">
              <a:buFont typeface="Wingdings" pitchFamily="2" charset="2"/>
              <a:buNone/>
            </a:pPr>
            <a:endParaRPr lang="en-US" altLang="en-US" sz="2800" smtClean="0"/>
          </a:p>
          <a:p>
            <a:pPr eaLnBrk="1" hangingPunct="1">
              <a:buFont typeface="Wingdings" pitchFamily="2" charset="2"/>
              <a:buNone/>
            </a:pPr>
            <a:r>
              <a:rPr lang="en-US" altLang="en-US" sz="2800" smtClean="0"/>
              <a:t>Your Feeling …</a:t>
            </a:r>
          </a:p>
          <a:p>
            <a:pPr eaLnBrk="1" hangingPunct="1">
              <a:buFont typeface="Wingdings" pitchFamily="2" charset="2"/>
              <a:buNone/>
            </a:pPr>
            <a:r>
              <a:rPr lang="en-US" altLang="en-US" sz="2800" u="sng" smtClean="0"/>
              <a:t>Compulsion       STRENGTH        Shadow</a:t>
            </a:r>
          </a:p>
          <a:p>
            <a:pPr eaLnBrk="1" hangingPunct="1">
              <a:buFont typeface="Wingdings" pitchFamily="2" charset="2"/>
              <a:buNone/>
            </a:pPr>
            <a:r>
              <a:rPr lang="en-US" altLang="en-US" sz="2400" smtClean="0"/>
              <a:t>Ingratiating               EMPATHY              obtuse</a:t>
            </a:r>
          </a:p>
          <a:p>
            <a:pPr eaLnBrk="1" hangingPunct="1">
              <a:buFont typeface="Wingdings" pitchFamily="2" charset="2"/>
              <a:buNone/>
            </a:pPr>
            <a:endParaRPr lang="en-US" altLang="en-US" sz="2800" u="sng" smtClean="0"/>
          </a:p>
          <a:p>
            <a:pPr eaLnBrk="1" hangingPunct="1">
              <a:buFont typeface="Wingdings" pitchFamily="2" charset="2"/>
              <a:buNone/>
            </a:pPr>
            <a:r>
              <a:rPr lang="en-US" altLang="en-US" sz="2800" smtClean="0"/>
              <a:t>How do these operate in your marriage?</a:t>
            </a:r>
          </a:p>
          <a:p>
            <a:pPr eaLnBrk="1" hangingPunct="1">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en-US" sz="4000" dirty="0" smtClean="0">
                <a:latin typeface="Times New Roman" charset="0"/>
              </a:rPr>
              <a:t>4. Spiritual Tasks of  Intimacy</a:t>
            </a:r>
          </a:p>
        </p:txBody>
      </p:sp>
      <p:sp>
        <p:nvSpPr>
          <p:cNvPr id="52227" name="Rectangle 3"/>
          <p:cNvSpPr>
            <a:spLocks noGrp="1" noChangeArrowheads="1"/>
          </p:cNvSpPr>
          <p:nvPr>
            <p:ph type="body" idx="1"/>
          </p:nvPr>
        </p:nvSpPr>
        <p:spPr/>
        <p:txBody>
          <a:bodyPr/>
          <a:lstStyle/>
          <a:p>
            <a:pPr eaLnBrk="1" hangingPunct="1">
              <a:buFont typeface="Wingdings" pitchFamily="2" charset="2"/>
              <a:buNone/>
            </a:pPr>
            <a:r>
              <a:rPr lang="en-US" altLang="en-US" smtClean="0"/>
              <a:t>7. </a:t>
            </a:r>
            <a:r>
              <a:rPr lang="en-US" altLang="en-US" u="sng" smtClean="0"/>
              <a:t>Let-go of Anger and Inner Turmoil</a:t>
            </a:r>
            <a:r>
              <a:rPr lang="en-US" altLang="en-US" smtClean="0"/>
              <a:t>: </a:t>
            </a:r>
            <a:r>
              <a:rPr lang="en-US" altLang="en-US" i="1" smtClean="0"/>
              <a:t>The degree to which there exists a peace of mind and a sense of God’s love in the marriage.</a:t>
            </a:r>
          </a:p>
          <a:p>
            <a:pPr eaLnBrk="1" hangingPunct="1">
              <a:buFont typeface="Wingdings" pitchFamily="2" charset="2"/>
              <a:buNone/>
            </a:pPr>
            <a:r>
              <a:rPr lang="en-US" altLang="en-US" smtClean="0"/>
              <a:t>11. </a:t>
            </a:r>
            <a:r>
              <a:rPr lang="en-US" altLang="en-US" u="sng" smtClean="0"/>
              <a:t>Make Feelings Work for the Marriage</a:t>
            </a:r>
            <a:r>
              <a:rPr lang="en-US" altLang="en-US" smtClean="0"/>
              <a:t>: </a:t>
            </a:r>
            <a:r>
              <a:rPr lang="en-US" altLang="en-US" i="1" smtClean="0"/>
              <a:t>The degree to which the marriage can express and manage the emotional reactions of the events of and in the marriage.</a:t>
            </a:r>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defRPr/>
            </a:pPr>
            <a:r>
              <a:rPr lang="en-US" sz="4000" b="1" dirty="0" smtClean="0">
                <a:latin typeface="Times New Roman" charset="0"/>
              </a:rPr>
              <a:t>The 12 Keys to Spiritual Maturity</a:t>
            </a:r>
          </a:p>
        </p:txBody>
      </p:sp>
      <p:sp>
        <p:nvSpPr>
          <p:cNvPr id="7171" name="Rectangle 1027"/>
          <p:cNvSpPr>
            <a:spLocks noGrp="1" noChangeArrowheads="1"/>
          </p:cNvSpPr>
          <p:nvPr>
            <p:ph type="body" idx="1"/>
          </p:nvPr>
        </p:nvSpPr>
        <p:spPr/>
        <p:txBody>
          <a:bodyPr/>
          <a:lstStyle/>
          <a:p>
            <a:pPr eaLnBrk="1" hangingPunct="1">
              <a:buFont typeface="Wingdings" pitchFamily="2" charset="2"/>
              <a:buNone/>
            </a:pPr>
            <a:r>
              <a:rPr lang="en-US" altLang="en-US" smtClean="0"/>
              <a:t>1. Transform Attitudes about Maturation</a:t>
            </a:r>
          </a:p>
          <a:p>
            <a:pPr eaLnBrk="1" hangingPunct="1">
              <a:buFont typeface="Wingdings" pitchFamily="2" charset="2"/>
              <a:buNone/>
            </a:pPr>
            <a:r>
              <a:rPr lang="en-US" altLang="en-US" smtClean="0"/>
              <a:t>2. Seek Love Everywhere</a:t>
            </a:r>
          </a:p>
          <a:p>
            <a:pPr eaLnBrk="1" hangingPunct="1">
              <a:buFont typeface="Wingdings" pitchFamily="2" charset="2"/>
              <a:buNone/>
            </a:pPr>
            <a:r>
              <a:rPr lang="en-US" altLang="en-US" smtClean="0"/>
              <a:t>3. Delight in Connectedness</a:t>
            </a:r>
          </a:p>
          <a:p>
            <a:pPr eaLnBrk="1" hangingPunct="1">
              <a:buFont typeface="Wingdings" pitchFamily="2" charset="2"/>
              <a:buNone/>
            </a:pPr>
            <a:r>
              <a:rPr lang="en-US" altLang="en-US" smtClean="0"/>
              <a:t>4. Live in the NOW</a:t>
            </a:r>
          </a:p>
          <a:p>
            <a:pPr eaLnBrk="1" hangingPunct="1">
              <a:buFont typeface="Wingdings" pitchFamily="2" charset="2"/>
              <a:buNone/>
            </a:pPr>
            <a:r>
              <a:rPr lang="en-US" altLang="en-US" smtClean="0"/>
              <a:t>5. Accept Your True Self</a:t>
            </a:r>
          </a:p>
          <a:p>
            <a:pPr eaLnBrk="1" hangingPunct="1">
              <a:buFont typeface="Wingdings" pitchFamily="2" charset="2"/>
              <a:buNone/>
            </a:pPr>
            <a:r>
              <a:rPr lang="en-US" altLang="en-US" smtClean="0"/>
              <a:t>6. Forgive Others and Yourself</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53251" name="Rectangle 3"/>
          <p:cNvSpPr>
            <a:spLocks noGrp="1" noChangeArrowheads="1"/>
          </p:cNvSpPr>
          <p:nvPr>
            <p:ph type="body" idx="1"/>
          </p:nvPr>
        </p:nvSpPr>
        <p:spPr/>
        <p:txBody>
          <a:bodyPr/>
          <a:lstStyle/>
          <a:p>
            <a:pPr algn="ctr" eaLnBrk="1" hangingPunct="1">
              <a:buFont typeface="Wingdings" pitchFamily="2" charset="2"/>
              <a:buNone/>
            </a:pPr>
            <a:endParaRPr lang="en-US" altLang="en-US" smtClean="0"/>
          </a:p>
          <a:p>
            <a:pPr algn="ctr" eaLnBrk="1" hangingPunct="1">
              <a:buFont typeface="Wingdings" pitchFamily="2" charset="2"/>
              <a:buNone/>
            </a:pPr>
            <a:r>
              <a:rPr lang="en-US" altLang="en-US" u="sng" smtClean="0"/>
              <a:t>The Fifth Secret</a:t>
            </a:r>
          </a:p>
          <a:p>
            <a:pPr algn="ctr" eaLnBrk="1" hangingPunct="1">
              <a:buFont typeface="Wingdings" pitchFamily="2" charset="2"/>
              <a:buNone/>
            </a:pPr>
            <a:r>
              <a:rPr lang="en-US" altLang="en-US" sz="4000" smtClean="0">
                <a:solidFill>
                  <a:schemeClr val="folHlink"/>
                </a:solidFill>
              </a:rPr>
              <a:t>Trust</a:t>
            </a:r>
          </a:p>
          <a:p>
            <a:pPr eaLnBrk="1" hangingPunct="1">
              <a:buFont typeface="Wingdings" pitchFamily="2" charset="2"/>
              <a:buNone/>
            </a:pPr>
            <a:r>
              <a:rPr lang="en-US" altLang="en-US" i="1" smtClean="0"/>
              <a:t>Welcome one another, therefore, just as Christ has welcomed you, for the glory of God.                                   </a:t>
            </a:r>
            <a:r>
              <a:rPr lang="en-US" altLang="en-US" sz="2400" smtClean="0"/>
              <a:t>Romans 15:7</a:t>
            </a:r>
            <a:endParaRPr lang="en-US" altLang="en-US" sz="2400" i="1"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en-US" dirty="0" smtClean="0">
                <a:latin typeface="Times New Roman" charset="0"/>
              </a:rPr>
              <a:t>5. Trust</a:t>
            </a:r>
          </a:p>
        </p:txBody>
      </p:sp>
      <p:sp>
        <p:nvSpPr>
          <p:cNvPr id="54275" name="Rectangle 3"/>
          <p:cNvSpPr>
            <a:spLocks noGrp="1" noChangeArrowheads="1"/>
          </p:cNvSpPr>
          <p:nvPr>
            <p:ph type="body" idx="1"/>
          </p:nvPr>
        </p:nvSpPr>
        <p:spPr/>
        <p:txBody>
          <a:bodyPr/>
          <a:lstStyle/>
          <a:p>
            <a:pPr eaLnBrk="1" hangingPunct="1"/>
            <a:r>
              <a:rPr lang="en-US" altLang="en-US" smtClean="0"/>
              <a:t>The couple level deciding relationship condition created when each spouse can rely upon the other without question; when each genuinely accepts the other unconditionally; and when each spouse willingly anticipates, expects, and facilitates the growth of the other as a human being of dynamic worth.</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n-US" dirty="0" smtClean="0">
                <a:latin typeface="Times New Roman" charset="0"/>
              </a:rPr>
              <a:t>5. Trust</a:t>
            </a:r>
          </a:p>
        </p:txBody>
      </p:sp>
      <p:sp>
        <p:nvSpPr>
          <p:cNvPr id="55299" name="Rectangle 3"/>
          <p:cNvSpPr>
            <a:spLocks noGrp="1" noChangeArrowheads="1"/>
          </p:cNvSpPr>
          <p:nvPr>
            <p:ph type="body" idx="1"/>
          </p:nvPr>
        </p:nvSpPr>
        <p:spPr/>
        <p:txBody>
          <a:bodyPr/>
          <a:lstStyle/>
          <a:p>
            <a:pPr eaLnBrk="1" hangingPunct="1"/>
            <a:r>
              <a:rPr lang="en-US" altLang="en-US" sz="2800" smtClean="0"/>
              <a:t>Allowing and even fostering positive change.</a:t>
            </a:r>
          </a:p>
          <a:p>
            <a:pPr eaLnBrk="1" hangingPunct="1"/>
            <a:r>
              <a:rPr lang="en-US" altLang="en-US" sz="2800" smtClean="0"/>
              <a:t>Helping each other grow.</a:t>
            </a:r>
          </a:p>
          <a:p>
            <a:pPr eaLnBrk="1" hangingPunct="1"/>
            <a:r>
              <a:rPr lang="en-US" altLang="en-US" sz="2800" smtClean="0"/>
              <a:t>Honoring “being there” for one another.</a:t>
            </a:r>
          </a:p>
          <a:p>
            <a:pPr eaLnBrk="1" hangingPunct="1"/>
            <a:r>
              <a:rPr lang="en-US" altLang="en-US" sz="2800" smtClean="0"/>
              <a:t>Being responsible, believable, constant, true and loyal.</a:t>
            </a:r>
          </a:p>
          <a:p>
            <a:pPr eaLnBrk="1" hangingPunct="1"/>
            <a:r>
              <a:rPr lang="en-US" altLang="en-US" sz="2800" smtClean="0"/>
              <a:t>Relying on the truthfulness of one another.</a:t>
            </a:r>
          </a:p>
          <a:p>
            <a:pPr eaLnBrk="1" hangingPunct="1"/>
            <a:r>
              <a:rPr lang="en-US" altLang="en-US" sz="2800" smtClean="0"/>
              <a:t>Encouraging faith, reliance, belief in, expectation of good, and confidence in one another.</a:t>
            </a:r>
          </a:p>
          <a:p>
            <a:pPr eaLnBrk="1" hangingPunct="1"/>
            <a:endParaRPr lang="en-US" altLang="en-US" sz="2800" smtClean="0"/>
          </a:p>
          <a:p>
            <a:pPr eaLnBrk="1" hangingPunct="1"/>
            <a:endParaRPr lang="en-US" altLang="en-US" sz="2800" smtClean="0"/>
          </a:p>
          <a:p>
            <a:pPr eaLnBrk="1" hangingPunct="1"/>
            <a:endParaRPr lang="en-US" altLang="en-US" sz="28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en-US" dirty="0" smtClean="0">
                <a:latin typeface="Times New Roman" charset="0"/>
              </a:rPr>
              <a:t>Eroder of Trust</a:t>
            </a:r>
          </a:p>
        </p:txBody>
      </p:sp>
      <p:sp>
        <p:nvSpPr>
          <p:cNvPr id="56323" name="Rectangle 3"/>
          <p:cNvSpPr>
            <a:spLocks noGrp="1" noChangeArrowheads="1"/>
          </p:cNvSpPr>
          <p:nvPr>
            <p:ph type="body" idx="1"/>
          </p:nvPr>
        </p:nvSpPr>
        <p:spPr/>
        <p:txBody>
          <a:bodyPr/>
          <a:lstStyle/>
          <a:p>
            <a:pPr eaLnBrk="1" hangingPunct="1"/>
            <a:r>
              <a:rPr lang="en-US" altLang="en-US" u="sng" smtClean="0"/>
              <a:t>Doubt</a:t>
            </a:r>
            <a:r>
              <a:rPr lang="en-US" altLang="en-US" smtClean="0"/>
              <a:t>:  </a:t>
            </a:r>
            <a:r>
              <a:rPr lang="en-US" altLang="en-US" i="1" smtClean="0"/>
              <a:t>Lacking confidence; being uncertain; being fearful; hesitating in thought and action; inclination not to believe; leaving something open to question; lacking conviction; raising questions about worth, honor, or validity; being dubious, equivocal, unsettled, questioning, and unreliable.</a:t>
            </a:r>
            <a:endParaRPr lang="en-US" altLang="en-US" u="sng"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r>
              <a:rPr lang="en-US" dirty="0" smtClean="0">
                <a:latin typeface="Times New Roman" charset="0"/>
              </a:rPr>
              <a:t>Evaporator of Trust</a:t>
            </a:r>
          </a:p>
        </p:txBody>
      </p:sp>
      <p:sp>
        <p:nvSpPr>
          <p:cNvPr id="57347" name="Rectangle 3"/>
          <p:cNvSpPr>
            <a:spLocks noGrp="1" noChangeArrowheads="1"/>
          </p:cNvSpPr>
          <p:nvPr>
            <p:ph type="body" idx="1"/>
          </p:nvPr>
        </p:nvSpPr>
        <p:spPr/>
        <p:txBody>
          <a:bodyPr/>
          <a:lstStyle/>
          <a:p>
            <a:pPr eaLnBrk="1" hangingPunct="1"/>
            <a:r>
              <a:rPr lang="en-US" altLang="en-US" u="sng" smtClean="0"/>
              <a:t>Blind Faith</a:t>
            </a:r>
            <a:r>
              <a:rPr lang="en-US" altLang="en-US" smtClean="0"/>
              <a:t>:  </a:t>
            </a:r>
            <a:r>
              <a:rPr lang="en-US" altLang="en-US" i="1" smtClean="0"/>
              <a:t>Exercising little or no personal discrimination, or judgment. Refusing to look at the full picture of a situation.  Unquestioned allegiance; undue loyalty; fidelity beyond logic or situation; complete confidence when history demands otherwise.  Performing actions even against one’s better judgment.</a:t>
            </a:r>
            <a:endParaRPr lang="en-US" altLang="en-US"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defRPr/>
            </a:pPr>
            <a:r>
              <a:rPr lang="en-US" sz="3600" dirty="0" smtClean="0">
                <a:latin typeface="Times New Roman" charset="0"/>
              </a:rPr>
              <a:t>The Spiritual Level of Trust</a:t>
            </a:r>
          </a:p>
        </p:txBody>
      </p:sp>
      <p:sp>
        <p:nvSpPr>
          <p:cNvPr id="58371" name="Rectangle 3"/>
          <p:cNvSpPr>
            <a:spLocks noGrp="1" noChangeArrowheads="1"/>
          </p:cNvSpPr>
          <p:nvPr>
            <p:ph type="body" idx="1"/>
          </p:nvPr>
        </p:nvSpPr>
        <p:spPr/>
        <p:txBody>
          <a:bodyPr/>
          <a:lstStyle/>
          <a:p>
            <a:pPr eaLnBrk="1" hangingPunct="1"/>
            <a:r>
              <a:rPr lang="en-US" altLang="en-US" u="sng" smtClean="0"/>
              <a:t>Transcendent Prayerfulness</a:t>
            </a:r>
            <a:r>
              <a:rPr lang="en-US" altLang="en-US" smtClean="0"/>
              <a:t>: </a:t>
            </a:r>
            <a:r>
              <a:rPr lang="en-US" altLang="en-US" i="1" smtClean="0"/>
              <a:t>The spiritual relationship deciding condition created in a marriage when each spouse chooses to see the marriage as an unfolding communion with God, and where the marriage becomes for both an ongoing  journey of faith in God’s providence.</a:t>
            </a:r>
            <a:endParaRPr lang="en-US" alt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defRPr/>
            </a:pPr>
            <a:r>
              <a:rPr lang="en-US" sz="4000" dirty="0" smtClean="0">
                <a:latin typeface="Times New Roman" charset="0"/>
              </a:rPr>
              <a:t>5. The Dynamics of Trust</a:t>
            </a:r>
          </a:p>
        </p:txBody>
      </p:sp>
      <p:sp>
        <p:nvSpPr>
          <p:cNvPr id="59395" name="Rectangle 3"/>
          <p:cNvSpPr>
            <a:spLocks noGrp="1" noChangeArrowheads="1"/>
          </p:cNvSpPr>
          <p:nvPr>
            <p:ph type="body" idx="1"/>
          </p:nvPr>
        </p:nvSpPr>
        <p:spPr/>
        <p:txBody>
          <a:bodyPr/>
          <a:lstStyle/>
          <a:p>
            <a:pPr eaLnBrk="1" hangingPunct="1">
              <a:buFont typeface="Wingdings" pitchFamily="2" charset="2"/>
              <a:buNone/>
            </a:pPr>
            <a:r>
              <a:rPr lang="en-US" altLang="en-US" sz="2800" u="sng" smtClean="0"/>
              <a:t>Evaporator            SECRET             Eroder</a:t>
            </a:r>
          </a:p>
          <a:p>
            <a:pPr eaLnBrk="1" hangingPunct="1">
              <a:buFont typeface="Wingdings" pitchFamily="2" charset="2"/>
              <a:buNone/>
            </a:pPr>
            <a:r>
              <a:rPr lang="en-US" altLang="en-US" sz="2400" smtClean="0"/>
              <a:t>Blind faith                   TRUST                   doubt</a:t>
            </a:r>
            <a:endParaRPr lang="en-US" altLang="en-US" sz="2800" smtClean="0"/>
          </a:p>
          <a:p>
            <a:pPr algn="ctr" eaLnBrk="1" hangingPunct="1">
              <a:buFont typeface="Wingdings" pitchFamily="2" charset="2"/>
              <a:buNone/>
            </a:pPr>
            <a:endParaRPr lang="en-US" altLang="en-US" sz="2800" smtClean="0"/>
          </a:p>
          <a:p>
            <a:pPr eaLnBrk="1" hangingPunct="1">
              <a:buFont typeface="Wingdings" pitchFamily="2" charset="2"/>
              <a:buNone/>
            </a:pPr>
            <a:r>
              <a:rPr lang="en-US" altLang="en-US" sz="2800" smtClean="0"/>
              <a:t>Your Deciding …</a:t>
            </a:r>
          </a:p>
          <a:p>
            <a:pPr eaLnBrk="1" hangingPunct="1">
              <a:buFont typeface="Wingdings" pitchFamily="2" charset="2"/>
              <a:buNone/>
            </a:pPr>
            <a:r>
              <a:rPr lang="en-US" altLang="en-US" sz="2800" u="sng" smtClean="0"/>
              <a:t>Compulsion       STRENGTH        Shadow</a:t>
            </a:r>
          </a:p>
          <a:p>
            <a:pPr eaLnBrk="1" hangingPunct="1">
              <a:buFont typeface="Wingdings" pitchFamily="2" charset="2"/>
              <a:buNone/>
            </a:pPr>
            <a:r>
              <a:rPr lang="en-US" altLang="en-US" sz="2400" smtClean="0"/>
              <a:t>unreality           TRANSCENDENCE     worldiness</a:t>
            </a:r>
          </a:p>
          <a:p>
            <a:pPr eaLnBrk="1" hangingPunct="1">
              <a:buFont typeface="Wingdings" pitchFamily="2" charset="2"/>
              <a:buNone/>
            </a:pPr>
            <a:r>
              <a:rPr lang="en-US" altLang="en-US" sz="2800" smtClean="0"/>
              <a:t>How do these operate in your marriage?</a:t>
            </a:r>
          </a:p>
          <a:p>
            <a:pPr eaLnBrk="1" hangingPunct="1">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defRPr/>
            </a:pPr>
            <a:r>
              <a:rPr lang="en-US" sz="4000" dirty="0" smtClean="0">
                <a:latin typeface="Times New Roman" charset="0"/>
              </a:rPr>
              <a:t>5. Spiritual Tasks of  Trust</a:t>
            </a:r>
          </a:p>
        </p:txBody>
      </p:sp>
      <p:sp>
        <p:nvSpPr>
          <p:cNvPr id="60419" name="Rectangle 3"/>
          <p:cNvSpPr>
            <a:spLocks noGrp="1" noChangeArrowheads="1"/>
          </p:cNvSpPr>
          <p:nvPr>
            <p:ph type="body" idx="1"/>
          </p:nvPr>
        </p:nvSpPr>
        <p:spPr/>
        <p:txBody>
          <a:bodyPr/>
          <a:lstStyle/>
          <a:p>
            <a:pPr eaLnBrk="1" hangingPunct="1">
              <a:lnSpc>
                <a:spcPct val="90000"/>
              </a:lnSpc>
            </a:pPr>
            <a:r>
              <a:rPr lang="en-US" altLang="en-US" smtClean="0"/>
              <a:t>4. </a:t>
            </a:r>
            <a:r>
              <a:rPr lang="en-US" altLang="en-US" u="sng" smtClean="0"/>
              <a:t>Live in the “NOW</a:t>
            </a:r>
            <a:r>
              <a:rPr lang="en-US" altLang="en-US" smtClean="0"/>
              <a:t>”   </a:t>
            </a:r>
            <a:r>
              <a:rPr lang="en-US" altLang="en-US" i="1" smtClean="0"/>
              <a:t>The degree to which both spouses are aware of, and can focus on, the sacred present reality of living.</a:t>
            </a:r>
          </a:p>
          <a:p>
            <a:pPr eaLnBrk="1" hangingPunct="1">
              <a:lnSpc>
                <a:spcPct val="90000"/>
              </a:lnSpc>
            </a:pPr>
            <a:endParaRPr lang="en-US" altLang="en-US" i="1" smtClean="0"/>
          </a:p>
          <a:p>
            <a:pPr eaLnBrk="1" hangingPunct="1">
              <a:lnSpc>
                <a:spcPct val="90000"/>
              </a:lnSpc>
            </a:pPr>
            <a:r>
              <a:rPr lang="en-US" altLang="en-US" i="1" smtClean="0"/>
              <a:t>6. </a:t>
            </a:r>
            <a:r>
              <a:rPr lang="en-US" altLang="en-US" u="sng" smtClean="0"/>
              <a:t>Forgive Others and Self</a:t>
            </a:r>
            <a:r>
              <a:rPr lang="en-US" altLang="en-US" smtClean="0"/>
              <a:t>: </a:t>
            </a:r>
            <a:r>
              <a:rPr lang="en-US" altLang="en-US" i="1" smtClean="0"/>
              <a:t>The degree to which each spouse learns the essentials of forgiveness and brings forgiveness into the marital relationship.</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61443" name="Rectangle 3"/>
          <p:cNvSpPr>
            <a:spLocks noGrp="1" noChangeArrowheads="1"/>
          </p:cNvSpPr>
          <p:nvPr>
            <p:ph type="body" idx="1"/>
          </p:nvPr>
        </p:nvSpPr>
        <p:spPr/>
        <p:txBody>
          <a:bodyPr/>
          <a:lstStyle/>
          <a:p>
            <a:pPr algn="ctr" eaLnBrk="1" hangingPunct="1">
              <a:buFont typeface="Wingdings" pitchFamily="2" charset="2"/>
              <a:buNone/>
            </a:pPr>
            <a:endParaRPr lang="en-US" altLang="en-US" smtClean="0"/>
          </a:p>
          <a:p>
            <a:pPr algn="ctr" eaLnBrk="1" hangingPunct="1">
              <a:buFont typeface="Wingdings" pitchFamily="2" charset="2"/>
              <a:buNone/>
            </a:pPr>
            <a:r>
              <a:rPr lang="en-US" altLang="en-US" u="sng" smtClean="0"/>
              <a:t>The Sixth Secret</a:t>
            </a:r>
          </a:p>
          <a:p>
            <a:pPr algn="ctr" eaLnBrk="1" hangingPunct="1">
              <a:buFont typeface="Wingdings" pitchFamily="2" charset="2"/>
              <a:buNone/>
            </a:pPr>
            <a:r>
              <a:rPr lang="en-US" altLang="en-US" sz="4000" smtClean="0">
                <a:solidFill>
                  <a:schemeClr val="folHlink"/>
                </a:solidFill>
              </a:rPr>
              <a:t>Commitment/Fidelity</a:t>
            </a:r>
          </a:p>
          <a:p>
            <a:pPr eaLnBrk="1" hangingPunct="1"/>
            <a:endParaRPr lang="en-US" altLang="en-US" i="1" smtClean="0"/>
          </a:p>
          <a:p>
            <a:pPr eaLnBrk="1" hangingPunct="1"/>
            <a:r>
              <a:rPr lang="en-US" altLang="en-US" i="1" smtClean="0"/>
              <a:t>Let endurance have its full effect, so that you may be mature and complete, lacking in nothing.                            </a:t>
            </a:r>
            <a:r>
              <a:rPr lang="en-US" altLang="en-US" sz="2400" smtClean="0"/>
              <a:t>James 1:4</a:t>
            </a:r>
            <a:endParaRPr lang="en-US" altLang="en-US" sz="2400" i="1"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defRPr/>
            </a:pPr>
            <a:r>
              <a:rPr lang="en-US" dirty="0" smtClean="0">
                <a:latin typeface="Times New Roman" charset="0"/>
              </a:rPr>
              <a:t>6. Commitment</a:t>
            </a:r>
          </a:p>
        </p:txBody>
      </p:sp>
      <p:sp>
        <p:nvSpPr>
          <p:cNvPr id="62467" name="Rectangle 3"/>
          <p:cNvSpPr>
            <a:spLocks noGrp="1" noChangeArrowheads="1"/>
          </p:cNvSpPr>
          <p:nvPr>
            <p:ph type="body" idx="1"/>
          </p:nvPr>
        </p:nvSpPr>
        <p:spPr/>
        <p:txBody>
          <a:bodyPr/>
          <a:lstStyle/>
          <a:p>
            <a:pPr eaLnBrk="1" hangingPunct="1"/>
            <a:r>
              <a:rPr lang="en-US" altLang="en-US" smtClean="0"/>
              <a:t>The marriage relationship action condition created when each spouse exercises personal perseverance, patience, and stamina so that fidelity and courageous steadfastness can grow strong under God over the lifetime of the marriage.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z="4000" b="1" dirty="0" smtClean="0">
                <a:latin typeface="Times New Roman" charset="0"/>
              </a:rPr>
              <a:t>The 12 Keys to Spiritual Maturity</a:t>
            </a:r>
          </a:p>
        </p:txBody>
      </p:sp>
      <p:sp>
        <p:nvSpPr>
          <p:cNvPr id="8195" name="Rectangle 3"/>
          <p:cNvSpPr>
            <a:spLocks noGrp="1" noChangeArrowheads="1"/>
          </p:cNvSpPr>
          <p:nvPr>
            <p:ph type="body" idx="1"/>
          </p:nvPr>
        </p:nvSpPr>
        <p:spPr>
          <a:xfrm>
            <a:off x="533400" y="1676400"/>
            <a:ext cx="7772400" cy="4114800"/>
          </a:xfrm>
        </p:spPr>
        <p:txBody>
          <a:bodyPr/>
          <a:lstStyle/>
          <a:p>
            <a:pPr eaLnBrk="1" hangingPunct="1">
              <a:buFont typeface="Wingdings" pitchFamily="2" charset="2"/>
              <a:buNone/>
            </a:pPr>
            <a:endParaRPr lang="en-US" altLang="en-US" smtClean="0"/>
          </a:p>
          <a:p>
            <a:pPr eaLnBrk="1" hangingPunct="1">
              <a:buFont typeface="Wingdings" pitchFamily="2" charset="2"/>
              <a:buNone/>
            </a:pPr>
            <a:r>
              <a:rPr lang="en-US" altLang="en-US" smtClean="0">
                <a:solidFill>
                  <a:schemeClr val="folHlink"/>
                </a:solidFill>
              </a:rPr>
              <a:t>7. Let of Anger and Inner Turmoil</a:t>
            </a:r>
          </a:p>
          <a:p>
            <a:pPr eaLnBrk="1" hangingPunct="1">
              <a:buFont typeface="Wingdings" pitchFamily="2" charset="2"/>
              <a:buNone/>
            </a:pPr>
            <a:r>
              <a:rPr lang="en-US" altLang="en-US" smtClean="0">
                <a:solidFill>
                  <a:schemeClr val="folHlink"/>
                </a:solidFill>
              </a:rPr>
              <a:t>8. Give of Yourself to Others</a:t>
            </a:r>
          </a:p>
          <a:p>
            <a:pPr eaLnBrk="1" hangingPunct="1">
              <a:buFont typeface="Wingdings" pitchFamily="2" charset="2"/>
              <a:buNone/>
            </a:pPr>
            <a:r>
              <a:rPr lang="en-US" altLang="en-US" smtClean="0">
                <a:solidFill>
                  <a:schemeClr val="folHlink"/>
                </a:solidFill>
              </a:rPr>
              <a:t>9. Celebrate Your Faith</a:t>
            </a:r>
          </a:p>
          <a:p>
            <a:pPr eaLnBrk="1" hangingPunct="1">
              <a:buFont typeface="Wingdings" pitchFamily="2" charset="2"/>
              <a:buNone/>
            </a:pPr>
            <a:r>
              <a:rPr lang="en-US" altLang="en-US" smtClean="0">
                <a:solidFill>
                  <a:schemeClr val="folHlink"/>
                </a:solidFill>
              </a:rPr>
              <a:t>10. Discover Your Deep Meaning</a:t>
            </a:r>
          </a:p>
          <a:p>
            <a:pPr eaLnBrk="1" hangingPunct="1">
              <a:buFont typeface="Wingdings" pitchFamily="2" charset="2"/>
              <a:buNone/>
            </a:pPr>
            <a:r>
              <a:rPr lang="en-US" altLang="en-US" smtClean="0">
                <a:solidFill>
                  <a:schemeClr val="folHlink"/>
                </a:solidFill>
              </a:rPr>
              <a:t>11. Make Your Feelings Work</a:t>
            </a:r>
          </a:p>
          <a:p>
            <a:pPr eaLnBrk="1" hangingPunct="1">
              <a:buFont typeface="Wingdings" pitchFamily="2" charset="2"/>
              <a:buNone/>
            </a:pPr>
            <a:r>
              <a:rPr lang="en-US" altLang="en-US" smtClean="0">
                <a:solidFill>
                  <a:schemeClr val="folHlink"/>
                </a:solidFill>
              </a:rPr>
              <a:t>12. Achieve Balance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defRPr/>
            </a:pPr>
            <a:r>
              <a:rPr lang="en-US" dirty="0" smtClean="0">
                <a:latin typeface="Times New Roman" charset="0"/>
              </a:rPr>
              <a:t>6. Commitment</a:t>
            </a:r>
          </a:p>
        </p:txBody>
      </p:sp>
      <p:sp>
        <p:nvSpPr>
          <p:cNvPr id="63491" name="Rectangle 3"/>
          <p:cNvSpPr>
            <a:spLocks noGrp="1" noChangeArrowheads="1"/>
          </p:cNvSpPr>
          <p:nvPr>
            <p:ph type="body" idx="1"/>
          </p:nvPr>
        </p:nvSpPr>
        <p:spPr/>
        <p:txBody>
          <a:bodyPr/>
          <a:lstStyle/>
          <a:p>
            <a:pPr eaLnBrk="1" hangingPunct="1"/>
            <a:r>
              <a:rPr lang="en-US" altLang="en-US" sz="2800" smtClean="0"/>
              <a:t>Actively sustain tenderness and compassion.</a:t>
            </a:r>
          </a:p>
          <a:p>
            <a:pPr eaLnBrk="1" hangingPunct="1"/>
            <a:r>
              <a:rPr lang="en-US" altLang="en-US" sz="2800" smtClean="0"/>
              <a:t>Consistently focus on marital continuity and predictability … </a:t>
            </a:r>
            <a:r>
              <a:rPr lang="en-US" altLang="en-US" sz="2800" i="1" smtClean="0"/>
              <a:t>we have a future.</a:t>
            </a:r>
            <a:endParaRPr lang="en-US" altLang="en-US" sz="2800" smtClean="0"/>
          </a:p>
          <a:p>
            <a:pPr eaLnBrk="1" hangingPunct="1"/>
            <a:r>
              <a:rPr lang="en-US" altLang="en-US" sz="2800" smtClean="0"/>
              <a:t>See the marriage as “</a:t>
            </a:r>
            <a:r>
              <a:rPr lang="en-US" altLang="en-US" sz="2800" i="1" smtClean="0"/>
              <a:t>till death due us part.”</a:t>
            </a:r>
          </a:p>
          <a:p>
            <a:pPr eaLnBrk="1" hangingPunct="1"/>
            <a:r>
              <a:rPr lang="en-US" altLang="en-US" sz="2800" smtClean="0"/>
              <a:t>Ever building a sustaining couple friendship.</a:t>
            </a:r>
          </a:p>
          <a:p>
            <a:pPr eaLnBrk="1" hangingPunct="1"/>
            <a:r>
              <a:rPr lang="en-US" altLang="en-US" sz="2800" smtClean="0"/>
              <a:t>Working to be </a:t>
            </a:r>
            <a:r>
              <a:rPr lang="en-US" altLang="en-US" sz="2800" i="1" smtClean="0"/>
              <a:t>at </a:t>
            </a:r>
            <a:r>
              <a:rPr lang="en-US" altLang="en-US" sz="2800" smtClean="0"/>
              <a:t>as well as </a:t>
            </a:r>
            <a:r>
              <a:rPr lang="en-US" altLang="en-US" sz="2800" i="1" smtClean="0"/>
              <a:t>on</a:t>
            </a:r>
            <a:r>
              <a:rPr lang="en-US" altLang="en-US" sz="2800" smtClean="0"/>
              <a:t> each other’s side.</a:t>
            </a:r>
          </a:p>
          <a:p>
            <a:pPr eaLnBrk="1" hangingPunct="1"/>
            <a:r>
              <a:rPr lang="en-US" altLang="en-US" sz="2800" smtClean="0"/>
              <a:t>Establish and maintain positive couple and family habits, traditions, and rituals.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defRPr/>
            </a:pPr>
            <a:r>
              <a:rPr lang="en-US" dirty="0" smtClean="0">
                <a:latin typeface="Times New Roman" charset="0"/>
              </a:rPr>
              <a:t>Eroder of Commitment</a:t>
            </a:r>
          </a:p>
        </p:txBody>
      </p:sp>
      <p:sp>
        <p:nvSpPr>
          <p:cNvPr id="64515" name="Rectangle 3"/>
          <p:cNvSpPr>
            <a:spLocks noGrp="1" noChangeArrowheads="1"/>
          </p:cNvSpPr>
          <p:nvPr>
            <p:ph type="body" idx="1"/>
          </p:nvPr>
        </p:nvSpPr>
        <p:spPr/>
        <p:txBody>
          <a:bodyPr/>
          <a:lstStyle/>
          <a:p>
            <a:pPr eaLnBrk="1" hangingPunct="1"/>
            <a:r>
              <a:rPr lang="en-US" altLang="en-US" u="sng" smtClean="0"/>
              <a:t>Avoidance</a:t>
            </a:r>
            <a:r>
              <a:rPr lang="en-US" altLang="en-US" smtClean="0"/>
              <a:t> </a:t>
            </a:r>
          </a:p>
          <a:p>
            <a:pPr eaLnBrk="1" hangingPunct="1"/>
            <a:r>
              <a:rPr lang="en-US" altLang="en-US" smtClean="0"/>
              <a:t>Evade, dodge, or parry</a:t>
            </a:r>
          </a:p>
          <a:p>
            <a:pPr eaLnBrk="1" hangingPunct="1"/>
            <a:r>
              <a:rPr lang="en-US" altLang="en-US" smtClean="0"/>
              <a:t>Elude, flee, or retreat</a:t>
            </a:r>
          </a:p>
          <a:p>
            <a:pPr eaLnBrk="1" hangingPunct="1"/>
            <a:r>
              <a:rPr lang="en-US" altLang="en-US" smtClean="0"/>
              <a:t>Recoil, recede from, or depart</a:t>
            </a:r>
          </a:p>
          <a:p>
            <a:pPr eaLnBrk="1" hangingPunct="1"/>
            <a:r>
              <a:rPr lang="en-US" altLang="en-US" smtClean="0"/>
              <a:t>Escape, circumvent, shun, steer away, shy away, keep away</a:t>
            </a:r>
          </a:p>
          <a:p>
            <a:pPr eaLnBrk="1" hangingPunct="1"/>
            <a:r>
              <a:rPr lang="en-US" altLang="en-US" smtClean="0"/>
              <a:t>Steer clear of, give wide berth, or shirk</a:t>
            </a:r>
            <a:endParaRPr lang="en-US" altLang="en-US" u="sng"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dirty="0" smtClean="0">
                <a:latin typeface="Times New Roman" charset="0"/>
              </a:rPr>
              <a:t>Evaporator of Commitment</a:t>
            </a:r>
          </a:p>
        </p:txBody>
      </p:sp>
      <p:sp>
        <p:nvSpPr>
          <p:cNvPr id="65539" name="Rectangle 3"/>
          <p:cNvSpPr>
            <a:spLocks noGrp="1" noChangeArrowheads="1"/>
          </p:cNvSpPr>
          <p:nvPr>
            <p:ph type="body" idx="1"/>
          </p:nvPr>
        </p:nvSpPr>
        <p:spPr/>
        <p:txBody>
          <a:bodyPr/>
          <a:lstStyle/>
          <a:p>
            <a:pPr eaLnBrk="1" hangingPunct="1"/>
            <a:r>
              <a:rPr lang="en-US" altLang="en-US" u="sng" smtClean="0"/>
              <a:t>Co-dependency</a:t>
            </a:r>
          </a:p>
          <a:p>
            <a:pPr eaLnBrk="1" hangingPunct="1"/>
            <a:r>
              <a:rPr lang="en-US" altLang="en-US" smtClean="0"/>
              <a:t>A state of over-commitment, where one spouse is all but mesmerized by something going on in the other spouse’s life (</a:t>
            </a:r>
            <a:r>
              <a:rPr lang="en-US" altLang="en-US" i="1" smtClean="0"/>
              <a:t>usually some addiction, infatuation, or other over-involvement</a:t>
            </a:r>
            <a:r>
              <a:rPr lang="en-US" altLang="en-US" smtClean="0"/>
              <a:t>) to such an unhealthy degree that the first spouse loses control of his or her own life.</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US" sz="3600" dirty="0" smtClean="0">
                <a:latin typeface="Times New Roman" charset="0"/>
              </a:rPr>
              <a:t>The Spiritual Level of Commitment</a:t>
            </a:r>
          </a:p>
        </p:txBody>
      </p:sp>
      <p:sp>
        <p:nvSpPr>
          <p:cNvPr id="66563" name="Rectangle 3"/>
          <p:cNvSpPr>
            <a:spLocks noGrp="1" noChangeArrowheads="1"/>
          </p:cNvSpPr>
          <p:nvPr>
            <p:ph type="body" idx="1"/>
          </p:nvPr>
        </p:nvSpPr>
        <p:spPr/>
        <p:txBody>
          <a:bodyPr/>
          <a:lstStyle/>
          <a:p>
            <a:pPr eaLnBrk="1" hangingPunct="1"/>
            <a:r>
              <a:rPr lang="en-US" altLang="en-US" u="sng" smtClean="0"/>
              <a:t>Blessed Uniqueness (Faithfulness)</a:t>
            </a:r>
          </a:p>
          <a:p>
            <a:pPr eaLnBrk="1" hangingPunct="1"/>
            <a:r>
              <a:rPr lang="en-US" altLang="en-US" smtClean="0"/>
              <a:t>A spiritual relationship action condition created in a marriage where each spouse acts out of his/her own giftedness in all six personality functions, eventually </a:t>
            </a:r>
            <a:r>
              <a:rPr lang="en-US" altLang="en-US" i="1" smtClean="0"/>
              <a:t>arriving at the heartfelt understanding that not only is this marriage unique, but it is uniquely what I need in a marriage.</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defRPr/>
            </a:pPr>
            <a:r>
              <a:rPr lang="en-US" sz="4000" dirty="0" smtClean="0">
                <a:latin typeface="Times New Roman" charset="0"/>
              </a:rPr>
              <a:t>6. The Dynamics of Commitment</a:t>
            </a:r>
          </a:p>
        </p:txBody>
      </p:sp>
      <p:sp>
        <p:nvSpPr>
          <p:cNvPr id="67587" name="Rectangle 3"/>
          <p:cNvSpPr>
            <a:spLocks noGrp="1" noChangeArrowheads="1"/>
          </p:cNvSpPr>
          <p:nvPr>
            <p:ph type="body" idx="1"/>
          </p:nvPr>
        </p:nvSpPr>
        <p:spPr/>
        <p:txBody>
          <a:bodyPr/>
          <a:lstStyle/>
          <a:p>
            <a:pPr eaLnBrk="1" hangingPunct="1">
              <a:buFont typeface="Wingdings" pitchFamily="2" charset="2"/>
              <a:buNone/>
            </a:pPr>
            <a:r>
              <a:rPr lang="en-US" altLang="en-US" sz="2800" u="sng" smtClean="0"/>
              <a:t>Evaporator            SECRET             Eroder</a:t>
            </a:r>
          </a:p>
          <a:p>
            <a:pPr eaLnBrk="1" hangingPunct="1">
              <a:buFont typeface="Wingdings" pitchFamily="2" charset="2"/>
              <a:buNone/>
            </a:pPr>
            <a:r>
              <a:rPr lang="en-US" altLang="en-US" sz="2400" smtClean="0"/>
              <a:t>co-dependency     COMMITMENT         avoidance</a:t>
            </a:r>
            <a:endParaRPr lang="en-US" altLang="en-US" sz="2800" smtClean="0"/>
          </a:p>
          <a:p>
            <a:pPr algn="ctr" eaLnBrk="1" hangingPunct="1">
              <a:buFont typeface="Wingdings" pitchFamily="2" charset="2"/>
              <a:buNone/>
            </a:pPr>
            <a:endParaRPr lang="en-US" altLang="en-US" sz="2800" smtClean="0"/>
          </a:p>
          <a:p>
            <a:pPr eaLnBrk="1" hangingPunct="1">
              <a:buFont typeface="Wingdings" pitchFamily="2" charset="2"/>
              <a:buNone/>
            </a:pPr>
            <a:r>
              <a:rPr lang="en-US" altLang="en-US" sz="2800" smtClean="0"/>
              <a:t>Your Acting …</a:t>
            </a:r>
          </a:p>
          <a:p>
            <a:pPr eaLnBrk="1" hangingPunct="1">
              <a:buFont typeface="Wingdings" pitchFamily="2" charset="2"/>
              <a:buNone/>
            </a:pPr>
            <a:r>
              <a:rPr lang="en-US" altLang="en-US" sz="2800" u="sng" smtClean="0"/>
              <a:t>Compulsion       STRENGTH        Shadow</a:t>
            </a:r>
          </a:p>
          <a:p>
            <a:pPr eaLnBrk="1" hangingPunct="1">
              <a:buFont typeface="Wingdings" pitchFamily="2" charset="2"/>
              <a:buNone/>
            </a:pPr>
            <a:r>
              <a:rPr lang="en-US" altLang="en-US" sz="2400" smtClean="0"/>
              <a:t>arrogance                  COURAGE             timidity</a:t>
            </a:r>
          </a:p>
          <a:p>
            <a:pPr eaLnBrk="1" hangingPunct="1">
              <a:buFont typeface="Wingdings" pitchFamily="2" charset="2"/>
              <a:buNone/>
            </a:pPr>
            <a:endParaRPr lang="en-US" altLang="en-US" sz="2800" u="sng" smtClean="0"/>
          </a:p>
          <a:p>
            <a:pPr eaLnBrk="1" hangingPunct="1">
              <a:buFont typeface="Wingdings" pitchFamily="2" charset="2"/>
              <a:buNone/>
            </a:pPr>
            <a:r>
              <a:rPr lang="en-US" altLang="en-US" sz="2800" smtClean="0"/>
              <a:t>How do these operate in your marriage?</a:t>
            </a:r>
          </a:p>
          <a:p>
            <a:pPr eaLnBrk="1" hangingPunct="1">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r>
              <a:rPr lang="en-US" sz="4000" dirty="0" smtClean="0">
                <a:latin typeface="Times New Roman" charset="0"/>
              </a:rPr>
              <a:t>6. Spiritual Tasks of  Commitment</a:t>
            </a:r>
          </a:p>
        </p:txBody>
      </p:sp>
      <p:sp>
        <p:nvSpPr>
          <p:cNvPr id="68611" name="Rectangle 3"/>
          <p:cNvSpPr>
            <a:spLocks noGrp="1" noChangeArrowheads="1"/>
          </p:cNvSpPr>
          <p:nvPr>
            <p:ph type="body" idx="1"/>
          </p:nvPr>
        </p:nvSpPr>
        <p:spPr/>
        <p:txBody>
          <a:bodyPr/>
          <a:lstStyle/>
          <a:p>
            <a:pPr eaLnBrk="1" hangingPunct="1">
              <a:buFont typeface="Wingdings" pitchFamily="2" charset="2"/>
              <a:buNone/>
            </a:pPr>
            <a:r>
              <a:rPr lang="en-US" altLang="en-US" smtClean="0"/>
              <a:t>5. </a:t>
            </a:r>
            <a:r>
              <a:rPr lang="en-US" altLang="en-US" u="sng" smtClean="0"/>
              <a:t>Accept Your True Self</a:t>
            </a:r>
            <a:r>
              <a:rPr lang="en-US" altLang="en-US" smtClean="0"/>
              <a:t>: </a:t>
            </a:r>
            <a:r>
              <a:rPr lang="en-US" altLang="en-US" i="1" smtClean="0"/>
              <a:t>The degree to which the couple comes to “own” each other’s “true, holy, genuine Self” as opposed to some facsimile “world self.”</a:t>
            </a:r>
          </a:p>
          <a:p>
            <a:pPr eaLnBrk="1" hangingPunct="1">
              <a:buFont typeface="Wingdings" pitchFamily="2" charset="2"/>
              <a:buNone/>
            </a:pPr>
            <a:r>
              <a:rPr lang="en-US" altLang="en-US" i="1" smtClean="0"/>
              <a:t>8. </a:t>
            </a:r>
            <a:r>
              <a:rPr lang="en-US" altLang="en-US" u="sng" smtClean="0"/>
              <a:t>Give of Yourself</a:t>
            </a:r>
            <a:r>
              <a:rPr lang="en-US" altLang="en-US" smtClean="0"/>
              <a:t>: </a:t>
            </a:r>
            <a:r>
              <a:rPr lang="en-US" altLang="en-US" i="1" smtClean="0"/>
              <a:t>The degree to which each spouse encourages one another, both separately and as a couple, to actually “do” for others in a selfless manner.</a:t>
            </a:r>
            <a:endParaRPr lang="en-US" altLang="en-US" u="sng"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defRPr/>
            </a:pPr>
            <a:r>
              <a:rPr lang="en-US" sz="3600" dirty="0" smtClean="0">
                <a:latin typeface="Times New Roman" charset="0"/>
              </a:rPr>
              <a:t>The Catechism of the Catholic Church</a:t>
            </a:r>
          </a:p>
        </p:txBody>
      </p:sp>
      <p:sp>
        <p:nvSpPr>
          <p:cNvPr id="69635" name="Rectangle 3"/>
          <p:cNvSpPr>
            <a:spLocks noGrp="1" noChangeArrowheads="1"/>
          </p:cNvSpPr>
          <p:nvPr>
            <p:ph type="body" idx="1"/>
          </p:nvPr>
        </p:nvSpPr>
        <p:spPr/>
        <p:txBody>
          <a:bodyPr/>
          <a:lstStyle/>
          <a:p>
            <a:pPr eaLnBrk="1" hangingPunct="1">
              <a:buFont typeface="Wingdings" pitchFamily="2" charset="2"/>
              <a:buNone/>
            </a:pPr>
            <a:r>
              <a:rPr lang="en-US" altLang="en-US" i="1" smtClean="0"/>
              <a:t>1615: “…the strength and grace to live marriage in the new dimension of the Reign of God.”</a:t>
            </a:r>
          </a:p>
          <a:p>
            <a:pPr eaLnBrk="1" hangingPunct="1">
              <a:buFont typeface="Wingdings" pitchFamily="2" charset="2"/>
              <a:buNone/>
            </a:pPr>
            <a:r>
              <a:rPr lang="en-US" altLang="en-US" i="1" smtClean="0"/>
              <a:t>1615: “ … it is only in ‘taking up their crosses’ that spouses will be able to ‘receive’ the original meaning of marriage.”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b="1" dirty="0" smtClean="0">
                <a:latin typeface="Times New Roman" charset="0"/>
              </a:rPr>
              <a:t>Loving for a Lifetime</a:t>
            </a:r>
          </a:p>
        </p:txBody>
      </p:sp>
      <p:sp>
        <p:nvSpPr>
          <p:cNvPr id="9219" name="Rectangle 3"/>
          <p:cNvSpPr>
            <a:spLocks noGrp="1" noChangeArrowheads="1"/>
          </p:cNvSpPr>
          <p:nvPr>
            <p:ph type="body" idx="1"/>
          </p:nvPr>
        </p:nvSpPr>
        <p:spPr/>
        <p:txBody>
          <a:bodyPr/>
          <a:lstStyle/>
          <a:p>
            <a:pPr eaLnBrk="1" hangingPunct="1"/>
            <a:endParaRPr lang="en-US" altLang="en-US" smtClean="0"/>
          </a:p>
          <a:p>
            <a:pPr eaLnBrk="1" hangingPunct="1">
              <a:buFont typeface="Wingdings" pitchFamily="2" charset="2"/>
              <a:buNone/>
            </a:pPr>
            <a:endParaRPr lang="en-US" altLang="en-US" u="sng" smtClean="0"/>
          </a:p>
          <a:p>
            <a:pPr algn="ctr" eaLnBrk="1" hangingPunct="1"/>
            <a:r>
              <a:rPr lang="en-US" altLang="en-US" u="sng" smtClean="0"/>
              <a:t>The </a:t>
            </a:r>
          </a:p>
          <a:p>
            <a:pPr algn="ctr" eaLnBrk="1" hangingPunct="1"/>
            <a:r>
              <a:rPr lang="en-US" altLang="en-US" u="sng" smtClean="0"/>
              <a:t>Intimate Marriage Competencies Inventory</a:t>
            </a:r>
            <a:r>
              <a:rPr lang="en-US" altLang="en-US" smtClean="0"/>
              <a:t>  (IMCI)</a:t>
            </a:r>
          </a:p>
          <a:p>
            <a:pPr eaLnBrk="1" hangingPunct="1"/>
            <a:endParaRPr lang="en-US" altLang="en-US" smtClean="0"/>
          </a:p>
          <a:p>
            <a:pPr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dirty="0" smtClean="0">
                <a:latin typeface="Times New Roman" charset="0"/>
              </a:rPr>
              <a:t>The Six Mature Marriage Secrets</a:t>
            </a:r>
          </a:p>
        </p:txBody>
      </p:sp>
      <p:sp>
        <p:nvSpPr>
          <p:cNvPr id="10243" name="Rectangle 3"/>
          <p:cNvSpPr>
            <a:spLocks noGrp="1" noChangeArrowheads="1"/>
          </p:cNvSpPr>
          <p:nvPr>
            <p:ph type="body" idx="1"/>
          </p:nvPr>
        </p:nvSpPr>
        <p:spPr/>
        <p:txBody>
          <a:bodyPr/>
          <a:lstStyle/>
          <a:p>
            <a:pPr marL="609600" indent="-609600" eaLnBrk="1" hangingPunct="1">
              <a:buFont typeface="Wingdings" pitchFamily="2" charset="2"/>
              <a:buAutoNum type="arabicPeriod"/>
            </a:pPr>
            <a:endParaRPr lang="en-US" altLang="en-US" smtClean="0"/>
          </a:p>
          <a:p>
            <a:pPr marL="609600" indent="-609600" eaLnBrk="1" hangingPunct="1">
              <a:buFont typeface="Wingdings" pitchFamily="2" charset="2"/>
              <a:buAutoNum type="arabicPeriod"/>
            </a:pPr>
            <a:r>
              <a:rPr lang="en-US" altLang="en-US" smtClean="0"/>
              <a:t>1. Togetherness or Mutuality</a:t>
            </a:r>
          </a:p>
          <a:p>
            <a:pPr marL="609600" indent="-609600" eaLnBrk="1" hangingPunct="1">
              <a:buFont typeface="Wingdings" pitchFamily="2" charset="2"/>
              <a:buAutoNum type="arabicPeriod"/>
            </a:pPr>
            <a:r>
              <a:rPr lang="en-US" altLang="en-US" smtClean="0"/>
              <a:t>2. Respect </a:t>
            </a:r>
          </a:p>
          <a:p>
            <a:pPr marL="609600" indent="-609600" eaLnBrk="1" hangingPunct="1">
              <a:buFont typeface="Wingdings" pitchFamily="2" charset="2"/>
              <a:buAutoNum type="arabicPeriod"/>
            </a:pPr>
            <a:r>
              <a:rPr lang="en-US" altLang="en-US" smtClean="0"/>
              <a:t>3. Communication</a:t>
            </a:r>
          </a:p>
          <a:p>
            <a:pPr marL="609600" indent="-609600" eaLnBrk="1" hangingPunct="1">
              <a:buFont typeface="Wingdings" pitchFamily="2" charset="2"/>
              <a:buAutoNum type="arabicPeriod"/>
            </a:pPr>
            <a:r>
              <a:rPr lang="en-US" altLang="en-US" smtClean="0"/>
              <a:t>4. Intimacy</a:t>
            </a:r>
          </a:p>
          <a:p>
            <a:pPr marL="609600" indent="-609600" eaLnBrk="1" hangingPunct="1">
              <a:buFont typeface="Wingdings" pitchFamily="2" charset="2"/>
              <a:buAutoNum type="arabicPeriod"/>
            </a:pPr>
            <a:r>
              <a:rPr lang="en-US" altLang="en-US" smtClean="0"/>
              <a:t>5. Trust or Acceptance</a:t>
            </a:r>
          </a:p>
          <a:p>
            <a:pPr marL="609600" indent="-609600" eaLnBrk="1" hangingPunct="1">
              <a:buFont typeface="Wingdings" pitchFamily="2" charset="2"/>
              <a:buAutoNum type="arabicPeriod"/>
            </a:pPr>
            <a:r>
              <a:rPr lang="en-US" altLang="en-US" smtClean="0"/>
              <a:t>6. Commitment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dirty="0" smtClean="0">
                <a:latin typeface="Times New Roman" charset="0"/>
              </a:rPr>
              <a:t>Eroders of  the Six Secrets</a:t>
            </a:r>
          </a:p>
        </p:txBody>
      </p:sp>
      <p:sp>
        <p:nvSpPr>
          <p:cNvPr id="11267" name="Rectangle 3"/>
          <p:cNvSpPr>
            <a:spLocks noGrp="1" noChangeArrowheads="1"/>
          </p:cNvSpPr>
          <p:nvPr>
            <p:ph type="body" idx="1"/>
          </p:nvPr>
        </p:nvSpPr>
        <p:spPr/>
        <p:txBody>
          <a:bodyPr/>
          <a:lstStyle/>
          <a:p>
            <a:pPr marL="609600" indent="-609600" eaLnBrk="1" hangingPunct="1"/>
            <a:r>
              <a:rPr lang="en-US" altLang="en-US" u="sng" smtClean="0"/>
              <a:t>SECRETS                  Eroders</a:t>
            </a:r>
            <a:endParaRPr lang="en-US" altLang="en-US" smtClean="0"/>
          </a:p>
          <a:p>
            <a:pPr marL="609600" indent="-609600" eaLnBrk="1" hangingPunct="1">
              <a:buFont typeface="Wingdings" pitchFamily="2" charset="2"/>
              <a:buAutoNum type="arabicPeriod"/>
            </a:pPr>
            <a:r>
              <a:rPr lang="en-US" altLang="en-US" smtClean="0"/>
              <a:t>1. Togetherness …….self-centeredness </a:t>
            </a:r>
          </a:p>
          <a:p>
            <a:pPr marL="609600" indent="-609600" eaLnBrk="1" hangingPunct="1">
              <a:buFont typeface="Wingdings" pitchFamily="2" charset="2"/>
              <a:buAutoNum type="arabicPeriod"/>
            </a:pPr>
            <a:r>
              <a:rPr lang="en-US" altLang="en-US" smtClean="0"/>
              <a:t>2. Respect ………….resentment</a:t>
            </a:r>
          </a:p>
          <a:p>
            <a:pPr marL="609600" indent="-609600" eaLnBrk="1" hangingPunct="1">
              <a:buFont typeface="Wingdings" pitchFamily="2" charset="2"/>
              <a:buAutoNum type="arabicPeriod"/>
            </a:pPr>
            <a:r>
              <a:rPr lang="en-US" altLang="en-US" smtClean="0"/>
              <a:t>3. Communication …criticism</a:t>
            </a:r>
          </a:p>
          <a:p>
            <a:pPr marL="609600" indent="-609600" eaLnBrk="1" hangingPunct="1">
              <a:buFont typeface="Wingdings" pitchFamily="2" charset="2"/>
              <a:buAutoNum type="arabicPeriod"/>
            </a:pPr>
            <a:r>
              <a:rPr lang="en-US" altLang="en-US" smtClean="0"/>
              <a:t>4. Intimacy …………defensiveness</a:t>
            </a:r>
          </a:p>
          <a:p>
            <a:pPr marL="609600" indent="-609600" eaLnBrk="1" hangingPunct="1">
              <a:buFont typeface="Wingdings" pitchFamily="2" charset="2"/>
              <a:buAutoNum type="arabicPeriod"/>
            </a:pPr>
            <a:r>
              <a:rPr lang="en-US" altLang="en-US" smtClean="0"/>
              <a:t>5. Trust …………….doubt</a:t>
            </a:r>
          </a:p>
          <a:p>
            <a:pPr marL="609600" indent="-609600" eaLnBrk="1" hangingPunct="1">
              <a:buFont typeface="Wingdings" pitchFamily="2" charset="2"/>
              <a:buAutoNum type="arabicPeriod"/>
            </a:pPr>
            <a:r>
              <a:rPr lang="en-US" altLang="en-US" smtClean="0"/>
              <a:t>6. Commitment ……indifference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8022</TotalTime>
  <Words>2670</Words>
  <Application>Microsoft Office PowerPoint</Application>
  <PresentationFormat>On-screen Show (4:3)</PresentationFormat>
  <Paragraphs>328</Paragraphs>
  <Slides>66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Times New Roman</vt:lpstr>
      <vt:lpstr>Arial</vt:lpstr>
      <vt:lpstr>Wingdings</vt:lpstr>
      <vt:lpstr>Calibri</vt:lpstr>
      <vt:lpstr>Soaring</vt:lpstr>
      <vt:lpstr>Loving for a Lifetime</vt:lpstr>
      <vt:lpstr>The Catechism of the Catholic Church</vt:lpstr>
      <vt:lpstr>Loving for a Lifetime</vt:lpstr>
      <vt:lpstr>Assumptions of Spiritual Growth</vt:lpstr>
      <vt:lpstr>The 12 Keys to Spiritual Maturity</vt:lpstr>
      <vt:lpstr>The 12 Keys to Spiritual Maturity</vt:lpstr>
      <vt:lpstr>Loving for a Lifetime</vt:lpstr>
      <vt:lpstr>The Six Mature Marriage Secrets</vt:lpstr>
      <vt:lpstr>Eroders of  the Six Secrets</vt:lpstr>
      <vt:lpstr>Eroders and Evaporators </vt:lpstr>
      <vt:lpstr>Loving for a Lifetime</vt:lpstr>
      <vt:lpstr>Loving for a Lifetime</vt:lpstr>
      <vt:lpstr>Loving for a Lifetime</vt:lpstr>
      <vt:lpstr>Loving for a Lifetime</vt:lpstr>
      <vt:lpstr>Loving for a Lifetime</vt:lpstr>
      <vt:lpstr>Loving for a Lifetime</vt:lpstr>
      <vt:lpstr>Loving for a Lifetime</vt:lpstr>
      <vt:lpstr>Loving for a Lifetime</vt:lpstr>
      <vt:lpstr>Loving for a Lifetime</vt:lpstr>
      <vt:lpstr>1. Togetherness or Mutuality</vt:lpstr>
      <vt:lpstr>1. Eroder of Togetherness</vt:lpstr>
      <vt:lpstr>1. Evaporator of Togetherness</vt:lpstr>
      <vt:lpstr>1. The Spiritual Level of Togetherness</vt:lpstr>
      <vt:lpstr>1. The Dynamics of Togetherness</vt:lpstr>
      <vt:lpstr>1. Spiritual Tasks of Togetherness</vt:lpstr>
      <vt:lpstr>Loving for a Lifetime</vt:lpstr>
      <vt:lpstr>2. Respect</vt:lpstr>
      <vt:lpstr>2. Respect</vt:lpstr>
      <vt:lpstr>2. Eroder of Respect</vt:lpstr>
      <vt:lpstr>2. Evaporator of Respect</vt:lpstr>
      <vt:lpstr>The Spiritual Level of  Respect</vt:lpstr>
      <vt:lpstr>2. The Dynamics of Respect</vt:lpstr>
      <vt:lpstr>2. Spiritual Tasks of Respect</vt:lpstr>
      <vt:lpstr>Loving for a Lifetime</vt:lpstr>
      <vt:lpstr>3. Communication</vt:lpstr>
      <vt:lpstr>3. Communication</vt:lpstr>
      <vt:lpstr>3. Eroder of Communication</vt:lpstr>
      <vt:lpstr>3. Evaporator of Communication</vt:lpstr>
      <vt:lpstr>3. The Spiritual Level of Communication</vt:lpstr>
      <vt:lpstr>3. The Dynamics of Communication</vt:lpstr>
      <vt:lpstr>3. Spiritual Tasks of Communication</vt:lpstr>
      <vt:lpstr>Loving for a Lifetime</vt:lpstr>
      <vt:lpstr>4. Intimacy</vt:lpstr>
      <vt:lpstr>4. Intimacy</vt:lpstr>
      <vt:lpstr>4. Eroder of  Intimacy</vt:lpstr>
      <vt:lpstr>4. Evaporator of Intimacy</vt:lpstr>
      <vt:lpstr>The Spiritual Level of Intimacy</vt:lpstr>
      <vt:lpstr>4. The Dynamics of Intimacy</vt:lpstr>
      <vt:lpstr>4. Spiritual Tasks of  Intimacy</vt:lpstr>
      <vt:lpstr>Loving for a Lifetime</vt:lpstr>
      <vt:lpstr>5. Trust</vt:lpstr>
      <vt:lpstr>5. Trust</vt:lpstr>
      <vt:lpstr>Eroder of Trust</vt:lpstr>
      <vt:lpstr>Evaporator of Trust</vt:lpstr>
      <vt:lpstr>The Spiritual Level of Trust</vt:lpstr>
      <vt:lpstr>5. The Dynamics of Trust</vt:lpstr>
      <vt:lpstr>5. Spiritual Tasks of  Trust</vt:lpstr>
      <vt:lpstr>Loving for a Lifetime</vt:lpstr>
      <vt:lpstr>6. Commitment</vt:lpstr>
      <vt:lpstr>6. Commitment</vt:lpstr>
      <vt:lpstr>Eroder of Commitment</vt:lpstr>
      <vt:lpstr>Evaporator of Commitment</vt:lpstr>
      <vt:lpstr>The Spiritual Level of Commitment</vt:lpstr>
      <vt:lpstr>6. The Dynamics of Commitment</vt:lpstr>
      <vt:lpstr>6. Spiritual Tasks of  Commitment</vt:lpstr>
      <vt:lpstr>The Catechism of the Catholic Church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Loving for a Lifetime</dc:title>
  <dc:creator>Richard Johnson</dc:creator>
  <cp:lastModifiedBy> </cp:lastModifiedBy>
  <cp:revision>114</cp:revision>
  <cp:lastPrinted>1601-01-01T00:00:00Z</cp:lastPrinted>
  <dcterms:created xsi:type="dcterms:W3CDTF">2008-08-04T14:44:03Z</dcterms:created>
  <dcterms:modified xsi:type="dcterms:W3CDTF">2013-10-16T18:22:13Z</dcterms:modified>
</cp:coreProperties>
</file>