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90" y="-31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391119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400706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8903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2215258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76144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572932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1336912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710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424613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147642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328417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3311644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84999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381912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3A0D3-A01A-476E-957A-99C994495228}"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2094718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24335-2667-4038-A130-CCFEF44AB33A}" type="slidenum">
              <a:rPr lang="en-US" smtClean="0"/>
              <a:pPr/>
              <a:t>‹#›</a:t>
            </a:fld>
            <a:endParaRPr lang="en-US"/>
          </a:p>
        </p:txBody>
      </p:sp>
      <p:sp>
        <p:nvSpPr>
          <p:cNvPr id="5" name="Date Placeholder 4"/>
          <p:cNvSpPr>
            <a:spLocks noGrp="1"/>
          </p:cNvSpPr>
          <p:nvPr>
            <p:ph type="dt" sz="half" idx="10"/>
          </p:nvPr>
        </p:nvSpPr>
        <p:spPr/>
        <p:txBody>
          <a:bodyPr/>
          <a:lstStyle/>
          <a:p>
            <a:fld id="{62F3A0D3-A01A-476E-957A-99C994495228}" type="datetimeFigureOut">
              <a:rPr lang="en-US" smtClean="0"/>
              <a:pPr/>
              <a:t>12/19/2013</a:t>
            </a:fld>
            <a:endParaRPr lang="en-US"/>
          </a:p>
        </p:txBody>
      </p:sp>
    </p:spTree>
    <p:extLst>
      <p:ext uri="{BB962C8B-B14F-4D97-AF65-F5344CB8AC3E}">
        <p14:creationId xmlns:p14="http://schemas.microsoft.com/office/powerpoint/2010/main" xmlns="" val="425621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F3A0D3-A01A-476E-957A-99C994495228}" type="datetimeFigureOut">
              <a:rPr lang="en-US" smtClean="0"/>
              <a:pPr/>
              <a:t>12/19/2013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724335-2667-4038-A130-CCFEF44AB33A}" type="slidenum">
              <a:rPr lang="en-US" smtClean="0"/>
              <a:pPr/>
              <a:t>‹#›</a:t>
            </a:fld>
            <a:endParaRPr lang="en-US"/>
          </a:p>
        </p:txBody>
      </p:sp>
    </p:spTree>
    <p:extLst>
      <p:ext uri="{BB962C8B-B14F-4D97-AF65-F5344CB8AC3E}">
        <p14:creationId xmlns:p14="http://schemas.microsoft.com/office/powerpoint/2010/main" xmlns="" val="285897179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NACFLM Professional Development Conference Call</a:t>
            </a:r>
            <a:endParaRPr lang="en-US" dirty="0">
              <a:solidFill>
                <a:srgbClr val="0070C0"/>
              </a:solidFill>
            </a:endParaRPr>
          </a:p>
        </p:txBody>
      </p:sp>
      <p:sp>
        <p:nvSpPr>
          <p:cNvPr id="3" name="Subtitle 2"/>
          <p:cNvSpPr>
            <a:spLocks noGrp="1"/>
          </p:cNvSpPr>
          <p:nvPr>
            <p:ph type="subTitle" idx="1"/>
          </p:nvPr>
        </p:nvSpPr>
        <p:spPr/>
        <p:txBody>
          <a:bodyPr>
            <a:normAutofit lnSpcReduction="10000"/>
          </a:bodyPr>
          <a:lstStyle/>
          <a:p>
            <a:r>
              <a:rPr lang="en-US" smtClean="0"/>
              <a:t>Hispanic  Ministry: </a:t>
            </a:r>
            <a:r>
              <a:rPr lang="en-US" dirty="0" smtClean="0"/>
              <a:t>Challenges and Opportunities</a:t>
            </a:r>
          </a:p>
          <a:p>
            <a:r>
              <a:rPr lang="en-US" dirty="0" smtClean="0"/>
              <a:t>Presented by Martha Marin and Lydia Pesina</a:t>
            </a:r>
          </a:p>
          <a:p>
            <a:r>
              <a:rPr lang="en-US" dirty="0" smtClean="0"/>
              <a:t>December 19, 2013</a:t>
            </a:r>
            <a:endParaRPr lang="en-US" dirty="0"/>
          </a:p>
        </p:txBody>
      </p:sp>
    </p:spTree>
    <p:extLst>
      <p:ext uri="{BB962C8B-B14F-4D97-AF65-F5344CB8AC3E}">
        <p14:creationId xmlns:p14="http://schemas.microsoft.com/office/powerpoint/2010/main" xmlns="" val="326697290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Hispanics constitute the largest minority group in the U.S. </a:t>
            </a:r>
            <a:r>
              <a:rPr lang="en-US" sz="2000" dirty="0" smtClean="0">
                <a:solidFill>
                  <a:srgbClr val="0070C0"/>
                </a:solidFill>
              </a:rPr>
              <a:t>(51, 927, 158/16.7 % of the population)                (according to the 2011 Pew Hispanic Center under the Pew Research Center)</a:t>
            </a:r>
            <a:endParaRPr lang="en-US" sz="2000" dirty="0">
              <a:solidFill>
                <a:srgbClr val="0070C0"/>
              </a:solidFill>
            </a:endParaRPr>
          </a:p>
        </p:txBody>
      </p:sp>
      <p:sp>
        <p:nvSpPr>
          <p:cNvPr id="3" name="Content Placeholder 2"/>
          <p:cNvSpPr>
            <a:spLocks noGrp="1"/>
          </p:cNvSpPr>
          <p:nvPr>
            <p:ph idx="1"/>
          </p:nvPr>
        </p:nvSpPr>
        <p:spPr>
          <a:xfrm>
            <a:off x="677333" y="2160589"/>
            <a:ext cx="10718161" cy="4386860"/>
          </a:xfrm>
        </p:spPr>
        <p:txBody>
          <a:bodyPr>
            <a:normAutofit fontScale="92500" lnSpcReduction="10000"/>
          </a:bodyPr>
          <a:lstStyle/>
          <a:p>
            <a:pPr marL="0" indent="0" algn="ctr">
              <a:buNone/>
            </a:pPr>
            <a:r>
              <a:rPr lang="en-US" dirty="0" smtClean="0"/>
              <a:t>Similarities and Differences</a:t>
            </a:r>
          </a:p>
          <a:p>
            <a:pPr marL="0" indent="0">
              <a:buNone/>
            </a:pPr>
            <a:r>
              <a:rPr lang="en-US" dirty="0" smtClean="0"/>
              <a:t>Strong common traits among the different Spanish speaking cultures. Hispanics tend to be conservative/traditional in their cultural lifestyle.</a:t>
            </a:r>
          </a:p>
          <a:p>
            <a:r>
              <a:rPr lang="en-US" dirty="0" smtClean="0"/>
              <a:t>“machismo” in the male / more clearly defined male/female roles</a:t>
            </a:r>
          </a:p>
          <a:p>
            <a:r>
              <a:rPr lang="en-US" dirty="0" smtClean="0"/>
              <a:t>Family as the nucleus of Hispanic life</a:t>
            </a:r>
          </a:p>
          <a:p>
            <a:r>
              <a:rPr lang="en-US" dirty="0" smtClean="0"/>
              <a:t>Show a strong identification with as well as strong feelings of loyalty and solidarity with nuclear and extended family members</a:t>
            </a:r>
          </a:p>
          <a:p>
            <a:r>
              <a:rPr lang="en-US" dirty="0" smtClean="0"/>
              <a:t>Sense of obligation to provide material and emotional support to members of nuclear and extended family.</a:t>
            </a:r>
          </a:p>
          <a:p>
            <a:pPr marL="0" indent="0">
              <a:buNone/>
            </a:pPr>
            <a:r>
              <a:rPr lang="en-US" dirty="0" smtClean="0"/>
              <a:t>These traits are especially evident in new immigrants.</a:t>
            </a:r>
          </a:p>
          <a:p>
            <a:pPr marL="0" indent="0">
              <a:buNone/>
            </a:pPr>
            <a:endParaRPr lang="en-US" dirty="0"/>
          </a:p>
          <a:p>
            <a:pPr marL="0" indent="0">
              <a:buNone/>
            </a:pPr>
            <a:r>
              <a:rPr lang="en-US" dirty="0" smtClean="0"/>
              <a:t>Distinct differences with the Hispanic community when it comes to aspirations and behaviors which are very much shaped by their own family of origin experiences, education, and number of generations in this country.</a:t>
            </a:r>
            <a:endParaRPr lang="en-US" dirty="0"/>
          </a:p>
        </p:txBody>
      </p:sp>
    </p:spTree>
    <p:extLst>
      <p:ext uri="{BB962C8B-B14F-4D97-AF65-F5344CB8AC3E}">
        <p14:creationId xmlns:p14="http://schemas.microsoft.com/office/powerpoint/2010/main" xmlns="" val="118352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3683"/>
            <a:ext cx="8596668" cy="1576717"/>
          </a:xfrm>
        </p:spPr>
        <p:txBody>
          <a:bodyPr>
            <a:noAutofit/>
          </a:bodyPr>
          <a:lstStyle/>
          <a:p>
            <a:r>
              <a:rPr lang="en-US" sz="2400" dirty="0" smtClean="0">
                <a:solidFill>
                  <a:srgbClr val="0070C0"/>
                </a:solidFill>
              </a:rPr>
              <a:t>One of the challenges is to provide good formation and well prepared ministry programs to a population that is in and of itself diverse in language, culture, and socio-economic status.</a:t>
            </a: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lstStyle/>
          <a:p>
            <a:pPr marL="0" indent="0">
              <a:buNone/>
            </a:pPr>
            <a:r>
              <a:rPr lang="en-US" dirty="0" smtClean="0"/>
              <a:t>Special considerations needed to take into account to provide effective ministry programs include the following:</a:t>
            </a:r>
          </a:p>
          <a:p>
            <a:pPr>
              <a:buFont typeface="+mj-lt"/>
              <a:buAutoNum type="arabicPeriod"/>
            </a:pPr>
            <a:r>
              <a:rPr lang="en-US" dirty="0" smtClean="0"/>
              <a:t>The wide spectrum of levels of enculturation and acculturation among Hispanics.</a:t>
            </a:r>
          </a:p>
          <a:p>
            <a:pPr>
              <a:buFont typeface="+mj-lt"/>
              <a:buAutoNum type="arabicPeriod"/>
            </a:pPr>
            <a:r>
              <a:rPr lang="en-US" dirty="0" smtClean="0"/>
              <a:t>Language diversity within a family: E/E, S/S, B/E w/B/S, E/S, E/B, S/B, ETC. and educational diversity.</a:t>
            </a:r>
          </a:p>
          <a:p>
            <a:pPr>
              <a:buFont typeface="+mj-lt"/>
              <a:buAutoNum type="arabicPeriod"/>
            </a:pPr>
            <a:r>
              <a:rPr lang="en-US" dirty="0" smtClean="0"/>
              <a:t>The growing number of Hispanic immigrants in all areas of the country, not just the Southwest.</a:t>
            </a:r>
          </a:p>
          <a:p>
            <a:pPr>
              <a:buFont typeface="+mj-lt"/>
              <a:buAutoNum type="arabicPeriod"/>
            </a:pPr>
            <a:r>
              <a:rPr lang="en-US" dirty="0" smtClean="0"/>
              <a:t>The growing need for special programs such as for Convalidation Preparation of Hispanics as an integral part of parish and diocesan ministry programs.</a:t>
            </a:r>
            <a:endParaRPr lang="en-US" dirty="0"/>
          </a:p>
        </p:txBody>
      </p:sp>
    </p:spTree>
    <p:extLst>
      <p:ext uri="{BB962C8B-B14F-4D97-AF65-F5344CB8AC3E}">
        <p14:creationId xmlns:p14="http://schemas.microsoft.com/office/powerpoint/2010/main" xmlns="" val="2992106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challenges and some possibilities for addressing them:</a:t>
            </a:r>
            <a:endParaRPr lang="en-US" dirty="0">
              <a:solidFill>
                <a:srgbClr val="0070C0"/>
              </a:solidFill>
            </a:endParaRPr>
          </a:p>
        </p:txBody>
      </p:sp>
      <p:sp>
        <p:nvSpPr>
          <p:cNvPr id="3" name="Content Placeholder 2"/>
          <p:cNvSpPr>
            <a:spLocks noGrp="1"/>
          </p:cNvSpPr>
          <p:nvPr>
            <p:ph idx="1"/>
          </p:nvPr>
        </p:nvSpPr>
        <p:spPr/>
        <p:txBody>
          <a:bodyPr>
            <a:normAutofit/>
          </a:bodyPr>
          <a:lstStyle/>
          <a:p>
            <a:pPr>
              <a:buFont typeface="+mj-lt"/>
              <a:buAutoNum type="arabicPeriod"/>
            </a:pPr>
            <a:r>
              <a:rPr lang="en-US" sz="4400" dirty="0" smtClean="0"/>
              <a:t>Materials/Programs/ and Structures, </a:t>
            </a:r>
          </a:p>
          <a:p>
            <a:pPr>
              <a:buFont typeface="+mj-lt"/>
              <a:buAutoNum type="arabicPeriod"/>
            </a:pPr>
            <a:r>
              <a:rPr lang="en-US" sz="4400" dirty="0" smtClean="0"/>
              <a:t>Leadership Formation</a:t>
            </a:r>
          </a:p>
          <a:p>
            <a:pPr>
              <a:buFont typeface="+mj-lt"/>
              <a:buAutoNum type="arabicPeriod"/>
            </a:pPr>
            <a:r>
              <a:rPr lang="en-US" sz="4400" dirty="0" smtClean="0"/>
              <a:t>Evangelization</a:t>
            </a:r>
          </a:p>
        </p:txBody>
      </p:sp>
    </p:spTree>
    <p:extLst>
      <p:ext uri="{BB962C8B-B14F-4D97-AF65-F5344CB8AC3E}">
        <p14:creationId xmlns:p14="http://schemas.microsoft.com/office/powerpoint/2010/main" xmlns="" val="3388727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1) Materials/Programs/and Structures</a:t>
            </a:r>
            <a:endParaRPr lang="en-US"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v"/>
            </a:pPr>
            <a:r>
              <a:rPr lang="en-US" dirty="0" smtClean="0"/>
              <a:t>Materials are typically translated from English versions and therefore may not reflect the particular Hispanic culture.</a:t>
            </a:r>
          </a:p>
          <a:p>
            <a:pPr>
              <a:buFont typeface="Wingdings" panose="05000000000000000000" pitchFamily="2" charset="2"/>
              <a:buChar char="v"/>
            </a:pPr>
            <a:r>
              <a:rPr lang="en-US" dirty="0" smtClean="0"/>
              <a:t>Good ministry materials do not necessarily have to be prepared specifically for Hispanics or any other cultural group to be effective.</a:t>
            </a:r>
          </a:p>
          <a:p>
            <a:pPr>
              <a:buFont typeface="Wingdings" panose="05000000000000000000" pitchFamily="2" charset="2"/>
              <a:buChar char="v"/>
            </a:pPr>
            <a:r>
              <a:rPr lang="en-US" dirty="0" smtClean="0"/>
              <a:t>It is not an either/or proposition. If Spanish and English language materials are designed specifically with Hispanics in mind are available: great, however, the most effective ministry tool will always be the family ministers and the families who will </a:t>
            </a:r>
            <a:r>
              <a:rPr lang="en-US" dirty="0" err="1" smtClean="0"/>
              <a:t>enflesh</a:t>
            </a:r>
            <a:r>
              <a:rPr lang="en-US" dirty="0" smtClean="0"/>
              <a:t> the cultural messages with their own experiences.</a:t>
            </a:r>
          </a:p>
          <a:p>
            <a:pPr>
              <a:buFont typeface="Wingdings" panose="05000000000000000000" pitchFamily="2" charset="2"/>
              <a:buChar char="v"/>
            </a:pPr>
            <a:r>
              <a:rPr lang="en-US" dirty="0" smtClean="0"/>
              <a:t>Advocate for same materials/same content/same format/different languages for family ministry whenever possible.</a:t>
            </a:r>
          </a:p>
          <a:p>
            <a:pPr>
              <a:buFont typeface="Wingdings" panose="05000000000000000000" pitchFamily="2" charset="2"/>
              <a:buChar char="v"/>
            </a:pPr>
            <a:r>
              <a:rPr lang="en-US" dirty="0" smtClean="0"/>
              <a:t>In keeping the programs the same in content and quality, the ministry with Hispanics does not become peripheral.</a:t>
            </a:r>
          </a:p>
          <a:p>
            <a:pPr>
              <a:buFont typeface="Wingdings" panose="05000000000000000000" pitchFamily="2" charset="2"/>
              <a:buChar char="v"/>
            </a:pPr>
            <a:r>
              <a:rPr lang="en-US" dirty="0" smtClean="0"/>
              <a:t>As for the structures of Family Ministry, the more variety in day, time and length we can have available to all families with difficult work schedules which includes many of the Hispanic poor, the better we can serve them without shortening or shortchanging them.</a:t>
            </a:r>
            <a:endParaRPr lang="en-US" dirty="0"/>
          </a:p>
        </p:txBody>
      </p:sp>
    </p:spTree>
    <p:extLst>
      <p:ext uri="{BB962C8B-B14F-4D97-AF65-F5344CB8AC3E}">
        <p14:creationId xmlns:p14="http://schemas.microsoft.com/office/powerpoint/2010/main" xmlns="" val="3343775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2) Leadership Formation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Need of adequately prepared family ministers that can support and/or deliver programs across the board.</a:t>
            </a:r>
          </a:p>
          <a:p>
            <a:pPr>
              <a:buFont typeface="Wingdings" panose="05000000000000000000" pitchFamily="2" charset="2"/>
              <a:buChar char="v"/>
            </a:pPr>
            <a:r>
              <a:rPr lang="en-US" dirty="0" smtClean="0"/>
              <a:t>Need for all pastoral agents: ordained, lay ecclesial ministers, and volunteers to learn Spanish and/or have some basic knowledge and sensitivity to Hispanic cultures.</a:t>
            </a:r>
          </a:p>
          <a:p>
            <a:pPr>
              <a:buFont typeface="Wingdings" panose="05000000000000000000" pitchFamily="2" charset="2"/>
              <a:buChar char="v"/>
            </a:pPr>
            <a:r>
              <a:rPr lang="en-US" dirty="0" smtClean="0"/>
              <a:t>Programs such as are available through MACC, the Mexican American Catholic College in San Antonio are ideal for language and culture immersion.</a:t>
            </a:r>
          </a:p>
          <a:p>
            <a:pPr>
              <a:buFont typeface="Wingdings" panose="05000000000000000000" pitchFamily="2" charset="2"/>
              <a:buChar char="v"/>
            </a:pPr>
            <a:r>
              <a:rPr lang="en-US" dirty="0" smtClean="0"/>
              <a:t>Nationally available family ministry formation courses such as our own NACFLM’s </a:t>
            </a:r>
            <a:r>
              <a:rPr lang="en-US" i="1" dirty="0" smtClean="0"/>
              <a:t>Ministries with Families 101 </a:t>
            </a:r>
            <a:r>
              <a:rPr lang="en-US" dirty="0" smtClean="0"/>
              <a:t>which is available in Spanish provide good ministry formation.</a:t>
            </a:r>
            <a:endParaRPr lang="en-US" dirty="0"/>
          </a:p>
        </p:txBody>
      </p:sp>
    </p:spTree>
    <p:extLst>
      <p:ext uri="{BB962C8B-B14F-4D97-AF65-F5344CB8AC3E}">
        <p14:creationId xmlns:p14="http://schemas.microsoft.com/office/powerpoint/2010/main" xmlns="" val="2092056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3) Evangelization</a:t>
            </a:r>
            <a:r>
              <a:rPr lang="en-US" dirty="0" smtClean="0"/>
              <a:t>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There exists a widespread need for evangelization among all cultures, including Hispanic cultures.</a:t>
            </a:r>
          </a:p>
          <a:p>
            <a:pPr>
              <a:buFont typeface="Wingdings" panose="05000000000000000000" pitchFamily="2" charset="2"/>
              <a:buChar char="v"/>
            </a:pPr>
            <a:r>
              <a:rPr lang="en-US" dirty="0" smtClean="0"/>
              <a:t>Many families are not well versed in nor regularly practice the Catholic faith, and may have misconceptions about Catholic teachings on topics such as sexuality, sacraments, and the differences between civil and Church marriages.</a:t>
            </a:r>
          </a:p>
          <a:p>
            <a:pPr>
              <a:buFont typeface="Wingdings" panose="05000000000000000000" pitchFamily="2" charset="2"/>
              <a:buChar char="v"/>
            </a:pPr>
            <a:r>
              <a:rPr lang="en-US" dirty="0" smtClean="0"/>
              <a:t>All family ministry programs across the life cycle can be great evangelization in that more often than not Hispanic families turn or return to the Church as they discover a welcoming community and a reassurance that their lives are sacred and that as family they are a Domestic Church.</a:t>
            </a:r>
          </a:p>
          <a:p>
            <a:pPr>
              <a:buFont typeface="Wingdings" panose="05000000000000000000" pitchFamily="2" charset="2"/>
              <a:buChar char="v"/>
            </a:pPr>
            <a:r>
              <a:rPr lang="en-US" dirty="0" smtClean="0"/>
              <a:t>Concrete evangelizing efforts need to be incorporated into all family ministry programs so as to initiate or reawaken the vocation received at Baptism.</a:t>
            </a:r>
            <a:endParaRPr lang="en-US" dirty="0"/>
          </a:p>
        </p:txBody>
      </p:sp>
    </p:spTree>
    <p:extLst>
      <p:ext uri="{BB962C8B-B14F-4D97-AF65-F5344CB8AC3E}">
        <p14:creationId xmlns:p14="http://schemas.microsoft.com/office/powerpoint/2010/main" xmlns="" val="950318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55609"/>
            <a:ext cx="8596668" cy="5385754"/>
          </a:xfrm>
        </p:spPr>
        <p:txBody>
          <a:bodyPr>
            <a:noAutofit/>
          </a:bodyPr>
          <a:lstStyle/>
          <a:p>
            <a:pPr marL="0" indent="0">
              <a:buNone/>
            </a:pPr>
            <a:r>
              <a:rPr lang="en-US" sz="3200" dirty="0" smtClean="0"/>
              <a:t>The good news is that much of what is needed to offer comprehensive,  quality family ministry to and with Hispanics is already available: programs  in Spanish, training and formation opportunities, and evangelizing efforts to minister effectively. These provide opportunities to creatively adapt available resources to provide good comprehensive ministry programs to the particular Hispanic population each parish/diocese serves.</a:t>
            </a:r>
            <a:endParaRPr lang="en-US" sz="3200" dirty="0"/>
          </a:p>
        </p:txBody>
      </p:sp>
    </p:spTree>
    <p:extLst>
      <p:ext uri="{BB962C8B-B14F-4D97-AF65-F5344CB8AC3E}">
        <p14:creationId xmlns:p14="http://schemas.microsoft.com/office/powerpoint/2010/main" xmlns="" val="347043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Some questions we might address in shaping the future direction of Ministry to Hispanics are:</a:t>
            </a:r>
            <a:endParaRPr lang="en-US" dirty="0">
              <a:solidFill>
                <a:srgbClr val="0070C0"/>
              </a:solidFill>
            </a:endParaRPr>
          </a:p>
        </p:txBody>
      </p:sp>
      <p:sp>
        <p:nvSpPr>
          <p:cNvPr id="3" name="Content Placeholder 2"/>
          <p:cNvSpPr>
            <a:spLocks noGrp="1"/>
          </p:cNvSpPr>
          <p:nvPr>
            <p:ph idx="1"/>
          </p:nvPr>
        </p:nvSpPr>
        <p:spPr/>
        <p:txBody>
          <a:bodyPr/>
          <a:lstStyle/>
          <a:p>
            <a:pPr>
              <a:buFont typeface="+mj-lt"/>
              <a:buAutoNum type="arabicPeriod"/>
            </a:pPr>
            <a:r>
              <a:rPr lang="en-US" dirty="0" smtClean="0"/>
              <a:t>How do we promote and augment what is currently available in materials and resources, especially in Spanish, so that Hispanics can most benefit from them?</a:t>
            </a:r>
          </a:p>
          <a:p>
            <a:pPr>
              <a:buFont typeface="+mj-lt"/>
              <a:buAutoNum type="arabicPeriod"/>
            </a:pPr>
            <a:r>
              <a:rPr lang="en-US" dirty="0" smtClean="0"/>
              <a:t>How do we provide training and formation to all Pastoral agents serving the Spanish speaking as well as educate on some of the basic understandings of Hispanic cultures?</a:t>
            </a:r>
          </a:p>
          <a:p>
            <a:pPr>
              <a:buFont typeface="+mj-lt"/>
              <a:buAutoNum type="arabicPeriod"/>
            </a:pPr>
            <a:r>
              <a:rPr lang="en-US" dirty="0" smtClean="0"/>
              <a:t>What creative ways can be utilized to assist parishes with few Spanish speaking Pastoral agents in </a:t>
            </a:r>
            <a:r>
              <a:rPr lang="en-US" smtClean="0"/>
              <a:t>ministering to </a:t>
            </a:r>
            <a:r>
              <a:rPr lang="en-US" dirty="0" smtClean="0"/>
              <a:t>the Spanish speaking? (Ex. Ministry DVDs or Training DVD’s for volunteers)</a:t>
            </a:r>
          </a:p>
          <a:p>
            <a:pPr>
              <a:buFont typeface="+mj-lt"/>
              <a:buAutoNum type="arabicPeriod"/>
            </a:pPr>
            <a:r>
              <a:rPr lang="en-US" dirty="0" smtClean="0"/>
              <a:t>How do parishes and dioceses minister effectively to migratory populations that are constantly in flux? (ex. Connecticut) </a:t>
            </a:r>
            <a:endParaRPr lang="en-US" dirty="0"/>
          </a:p>
        </p:txBody>
      </p:sp>
    </p:spTree>
    <p:extLst>
      <p:ext uri="{BB962C8B-B14F-4D97-AF65-F5344CB8AC3E}">
        <p14:creationId xmlns:p14="http://schemas.microsoft.com/office/powerpoint/2010/main" xmlns="" val="2758710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323</TotalTime>
  <Words>920</Words>
  <Application>Microsoft Office PowerPoint</Application>
  <PresentationFormat>Custom</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NACFLM Professional Development Conference Call</vt:lpstr>
      <vt:lpstr>Hispanics constitute the largest minority group in the U.S. (51, 927, 158/16.7 % of the population)                (according to the 2011 Pew Hispanic Center under the Pew Research Center)</vt:lpstr>
      <vt:lpstr>One of the challenges is to provide good formation and well prepared ministry programs to a population that is in and of itself diverse in language, culture, and socio-economic status. </vt:lpstr>
      <vt:lpstr>The challenges and some possibilities for addressing them:</vt:lpstr>
      <vt:lpstr>1) Materials/Programs/and Structures</vt:lpstr>
      <vt:lpstr>2) Leadership Formation </vt:lpstr>
      <vt:lpstr>3) Evangelization </vt:lpstr>
      <vt:lpstr>Slide 8</vt:lpstr>
      <vt:lpstr>Some questions we might address in shaping the future direction of Ministry to Hispanics are: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Garza</dc:creator>
  <cp:lastModifiedBy> </cp:lastModifiedBy>
  <cp:revision>24</cp:revision>
  <dcterms:created xsi:type="dcterms:W3CDTF">2013-12-18T17:10:17Z</dcterms:created>
  <dcterms:modified xsi:type="dcterms:W3CDTF">2013-12-19T17:57:52Z</dcterms:modified>
</cp:coreProperties>
</file>