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2" r:id="rId18"/>
    <p:sldId id="271"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60"/>
  </p:normalViewPr>
  <p:slideViewPr>
    <p:cSldViewPr snapToGrid="0">
      <p:cViewPr varScale="1">
        <p:scale>
          <a:sx n="82" d="100"/>
          <a:sy n="82" d="100"/>
        </p:scale>
        <p:origin x="-110" y="-10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2EE9D-8AFB-44B8-802F-F37EE8816695}" type="datetimeFigureOut">
              <a:rPr lang="en-US" smtClean="0"/>
              <a:pPr/>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A37D5-6E86-4B93-9C91-6001855E2EB1}" type="slidenum">
              <a:rPr lang="en-US" smtClean="0"/>
              <a:pPr/>
              <a:t>‹#›</a:t>
            </a:fld>
            <a:endParaRPr lang="en-US"/>
          </a:p>
        </p:txBody>
      </p:sp>
    </p:spTree>
    <p:extLst>
      <p:ext uri="{BB962C8B-B14F-4D97-AF65-F5344CB8AC3E}">
        <p14:creationId xmlns="" xmlns:p14="http://schemas.microsoft.com/office/powerpoint/2010/main" val="140778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vatican.va/archive/hist_councils/ii_vatican_council/documents/vat-ii_cons_19651207_gaudium-et-spes_en.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vatican.va/archive/hist_councils/ii_vatican_council/documents/vat-ii_const_19641121_lumen-gentium_en.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atican.va/archive/hist_councils/ii_vatican_council/documents/vat-ii_cons_19651207_gaudium-et-spes_en.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vatican.va/archive/hist_councils/ii_vatican_council/documents/vat-ii_const_19641121_lumen-gentium_en.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7BE31138-C499-43EF-BF5E-15F71864D8D7}" type="slidenum">
              <a:rPr lang="en-US" smtClean="0"/>
              <a:pPr/>
              <a:t>2</a:t>
            </a:fld>
            <a:endParaRPr lang="en-US"/>
          </a:p>
        </p:txBody>
      </p:sp>
    </p:spTree>
    <p:extLst>
      <p:ext uri="{BB962C8B-B14F-4D97-AF65-F5344CB8AC3E}">
        <p14:creationId xmlns="" xmlns:p14="http://schemas.microsoft.com/office/powerpoint/2010/main" val="425488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b="0" dirty="0" smtClean="0"/>
              <a:t>(“Buddy Jesus” from the movie</a:t>
            </a:r>
            <a:r>
              <a:rPr lang="en-US" sz="1400" b="0" baseline="0" dirty="0" smtClean="0"/>
              <a:t> </a:t>
            </a:r>
            <a:r>
              <a:rPr lang="en-US" sz="1400" b="1" i="1" baseline="0" dirty="0" smtClean="0"/>
              <a:t>Dogma.</a:t>
            </a:r>
            <a:r>
              <a:rPr lang="en-US" sz="1400" b="1" baseline="0" dirty="0" smtClean="0"/>
              <a:t> </a:t>
            </a:r>
            <a:r>
              <a:rPr lang="en-US" sz="1400" b="0" baseline="0" dirty="0" smtClean="0"/>
              <a:t>Lions Gate Films. Screenplay by Kevin Smith. 1999)</a:t>
            </a:r>
          </a:p>
          <a:p>
            <a:pPr>
              <a:buNone/>
            </a:pPr>
            <a:r>
              <a:rPr lang="en-US" sz="1400" b="0" baseline="0" dirty="0" smtClean="0"/>
              <a:t>Moralistic Therapeutic Deism is from the book </a:t>
            </a:r>
            <a:r>
              <a:rPr lang="en-US" sz="1200" b="1" i="1" kern="1200" dirty="0" smtClean="0">
                <a:solidFill>
                  <a:schemeClr val="tx1"/>
                </a:solidFill>
                <a:effectLst/>
                <a:latin typeface="+mn-lt"/>
                <a:ea typeface="+mn-ea"/>
                <a:cs typeface="+mn-cs"/>
              </a:rPr>
              <a:t>Soul Searching: The Religious and Spiritual Lives of American Teenagers </a:t>
            </a:r>
            <a:r>
              <a:rPr lang="en-US" sz="1200" b="0" kern="1200" dirty="0" smtClean="0">
                <a:solidFill>
                  <a:schemeClr val="tx1"/>
                </a:solidFill>
                <a:effectLst/>
                <a:latin typeface="+mn-lt"/>
                <a:ea typeface="+mn-ea"/>
                <a:cs typeface="+mn-cs"/>
              </a:rPr>
              <a:t>(2005) by Christian Smith and Melinda Lundquist Denton.</a:t>
            </a:r>
            <a:endParaRPr lang="en-US" sz="1400" b="0" dirty="0" smtClean="0"/>
          </a:p>
          <a:p>
            <a:pPr>
              <a:buNone/>
            </a:pPr>
            <a:endParaRPr lang="en-US" sz="1400" b="1" dirty="0" smtClean="0"/>
          </a:p>
        </p:txBody>
      </p:sp>
      <p:sp>
        <p:nvSpPr>
          <p:cNvPr id="4" name="Slide Number Placeholder 3"/>
          <p:cNvSpPr>
            <a:spLocks noGrp="1"/>
          </p:cNvSpPr>
          <p:nvPr>
            <p:ph type="sldNum" sz="quarter" idx="10"/>
          </p:nvPr>
        </p:nvSpPr>
        <p:spPr/>
        <p:txBody>
          <a:bodyPr/>
          <a:lstStyle/>
          <a:p>
            <a:fld id="{48B97803-5639-40B0-96BC-78CF9106FC61}" type="slidenum">
              <a:rPr lang="en-US" smtClean="0"/>
              <a:pPr/>
              <a:t>11</a:t>
            </a:fld>
            <a:endParaRPr lang="en-US"/>
          </a:p>
        </p:txBody>
      </p:sp>
    </p:spTree>
    <p:extLst>
      <p:ext uri="{BB962C8B-B14F-4D97-AF65-F5344CB8AC3E}">
        <p14:creationId xmlns="" xmlns:p14="http://schemas.microsoft.com/office/powerpoint/2010/main" val="371052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31138-C499-43EF-BF5E-15F71864D8D7}" type="slidenum">
              <a:rPr lang="en-US" smtClean="0"/>
              <a:pPr/>
              <a:t>12</a:t>
            </a:fld>
            <a:endParaRPr lang="en-US"/>
          </a:p>
        </p:txBody>
      </p:sp>
    </p:spTree>
    <p:extLst>
      <p:ext uri="{BB962C8B-B14F-4D97-AF65-F5344CB8AC3E}">
        <p14:creationId xmlns="" xmlns:p14="http://schemas.microsoft.com/office/powerpoint/2010/main" val="400735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138113"/>
            <a:ext cx="2925763" cy="1646237"/>
          </a:xfrm>
        </p:spPr>
      </p:sp>
      <p:sp>
        <p:nvSpPr>
          <p:cNvPr id="3" name="Notes Placeholder 2"/>
          <p:cNvSpPr>
            <a:spLocks noGrp="1"/>
          </p:cNvSpPr>
          <p:nvPr>
            <p:ph type="body" idx="1"/>
          </p:nvPr>
        </p:nvSpPr>
        <p:spPr>
          <a:xfrm>
            <a:off x="685800" y="1784526"/>
            <a:ext cx="5486400" cy="6216474"/>
          </a:xfrm>
        </p:spPr>
        <p:txBody>
          <a:bodyPr/>
          <a:lstStyle/>
          <a:p>
            <a:endParaRPr lang="en-US" sz="10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13</a:t>
            </a:fld>
            <a:endParaRPr lang="en-US"/>
          </a:p>
        </p:txBody>
      </p:sp>
    </p:spTree>
    <p:extLst>
      <p:ext uri="{BB962C8B-B14F-4D97-AF65-F5344CB8AC3E}">
        <p14:creationId xmlns="" xmlns:p14="http://schemas.microsoft.com/office/powerpoint/2010/main" val="10533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14</a:t>
            </a:fld>
            <a:endParaRPr lang="en-US"/>
          </a:p>
        </p:txBody>
      </p:sp>
    </p:spTree>
    <p:extLst>
      <p:ext uri="{BB962C8B-B14F-4D97-AF65-F5344CB8AC3E}">
        <p14:creationId xmlns="" xmlns:p14="http://schemas.microsoft.com/office/powerpoint/2010/main" val="411856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ea typeface="ＭＳ Ｐゴシック" pitchFamily="34" charset="-128"/>
                <a:cs typeface="Times New Roman" pitchFamily="18" charset="0"/>
              </a:rPr>
              <a:t>Areas of Formation for the Laity (from Bishop</a:t>
            </a:r>
            <a:r>
              <a:rPr lang="en-US" sz="1200" b="1" baseline="0" dirty="0" smtClean="0">
                <a:latin typeface="Times New Roman" pitchFamily="18" charset="0"/>
                <a:ea typeface="ＭＳ Ｐゴシック" pitchFamily="34" charset="-128"/>
                <a:cs typeface="Times New Roman" pitchFamily="18" charset="0"/>
              </a:rPr>
              <a:t> Hanefeldt of Grand Island)</a:t>
            </a:r>
            <a:endParaRPr lang="en-US" sz="1200" b="1" dirty="0" smtClean="0">
              <a:latin typeface="Times New Roman" pitchFamily="18" charset="0"/>
              <a:ea typeface="ＭＳ Ｐゴシック" pitchFamily="34" charset="-128"/>
              <a:cs typeface="Times New Roman" pitchFamily="18" charset="0"/>
            </a:endParaRPr>
          </a:p>
          <a:p>
            <a:pPr defTabSz="931774">
              <a:defRPr/>
            </a:pPr>
            <a:endParaRPr lang="en-US" altLang="en-US" dirty="0" smtClean="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15</a:t>
            </a:fld>
            <a:endParaRPr lang="en-US"/>
          </a:p>
        </p:txBody>
      </p:sp>
    </p:spTree>
    <p:extLst>
      <p:ext uri="{BB962C8B-B14F-4D97-AF65-F5344CB8AC3E}">
        <p14:creationId xmlns="" xmlns:p14="http://schemas.microsoft.com/office/powerpoint/2010/main" val="190135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smtClean="0">
                <a:solidFill>
                  <a:schemeClr val="tx1"/>
                </a:solidFill>
                <a:effectLst/>
                <a:latin typeface="+mn-lt"/>
                <a:ea typeface="+mn-ea"/>
                <a:cs typeface="+mn-cs"/>
              </a:rPr>
              <a:t>Forming Intentional Disciples</a:t>
            </a:r>
            <a:r>
              <a:rPr lang="en-US" sz="1200" b="1" i="1"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by Sherry Waddell, published by Our Sunday Visitor</a:t>
            </a:r>
          </a:p>
          <a:p>
            <a:pPr lvl="0"/>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16</a:t>
            </a:fld>
            <a:endParaRPr lang="en-US"/>
          </a:p>
        </p:txBody>
      </p:sp>
    </p:spTree>
    <p:extLst>
      <p:ext uri="{BB962C8B-B14F-4D97-AF65-F5344CB8AC3E}">
        <p14:creationId xmlns="" xmlns:p14="http://schemas.microsoft.com/office/powerpoint/2010/main" val="354159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17</a:t>
            </a:fld>
            <a:endParaRPr lang="en-US"/>
          </a:p>
        </p:txBody>
      </p:sp>
    </p:spTree>
    <p:extLst>
      <p:ext uri="{BB962C8B-B14F-4D97-AF65-F5344CB8AC3E}">
        <p14:creationId xmlns="" xmlns:p14="http://schemas.microsoft.com/office/powerpoint/2010/main" val="319938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18</a:t>
            </a:fld>
            <a:endParaRPr lang="en-US"/>
          </a:p>
        </p:txBody>
      </p:sp>
    </p:spTree>
    <p:extLst>
      <p:ext uri="{BB962C8B-B14F-4D97-AF65-F5344CB8AC3E}">
        <p14:creationId xmlns="" xmlns:p14="http://schemas.microsoft.com/office/powerpoint/2010/main" val="2891121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19</a:t>
            </a:fld>
            <a:endParaRPr lang="en-US"/>
          </a:p>
        </p:txBody>
      </p:sp>
    </p:spTree>
    <p:extLst>
      <p:ext uri="{BB962C8B-B14F-4D97-AF65-F5344CB8AC3E}">
        <p14:creationId xmlns="" xmlns:p14="http://schemas.microsoft.com/office/powerpoint/2010/main" val="1426296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2550"/>
            <a:ext cx="5486400" cy="3086100"/>
          </a:xfrm>
        </p:spPr>
      </p:sp>
      <p:sp>
        <p:nvSpPr>
          <p:cNvPr id="3" name="Notes Placeholder 2"/>
          <p:cNvSpPr>
            <a:spLocks noGrp="1"/>
          </p:cNvSpPr>
          <p:nvPr>
            <p:ph type="body" idx="1"/>
          </p:nvPr>
        </p:nvSpPr>
        <p:spPr>
          <a:xfrm>
            <a:off x="685800" y="3251200"/>
            <a:ext cx="5486400" cy="4749800"/>
          </a:xfrm>
        </p:spPr>
        <p:txBody>
          <a:bodyPr/>
          <a:lstStyle/>
          <a:p>
            <a:r>
              <a:rPr lang="en-US" b="0" baseline="0" dirty="0" smtClean="0"/>
              <a:t>SOW-REAPP follows these 8 steps:</a:t>
            </a:r>
            <a:endParaRPr lang="en-US" b="0" dirty="0" smtClean="0"/>
          </a:p>
          <a:p>
            <a:endParaRPr lang="en-US" b="1" dirty="0" smtClean="0"/>
          </a:p>
          <a:p>
            <a:r>
              <a:rPr lang="en-US" sz="1200" b="1" kern="1200" dirty="0" smtClean="0">
                <a:solidFill>
                  <a:schemeClr val="tx1"/>
                </a:solidFill>
                <a:effectLst/>
                <a:latin typeface="+mn-lt"/>
                <a:ea typeface="+mn-ea"/>
                <a:cs typeface="+mn-cs"/>
              </a:rPr>
              <a:t>Silence </a:t>
            </a:r>
            <a:r>
              <a:rPr lang="en-US" b="0" dirty="0" smtClean="0"/>
              <a:t>- Time in silence to clear away from our minds the distractions of the world.  </a:t>
            </a:r>
          </a:p>
          <a:p>
            <a:r>
              <a:rPr lang="en-US" b="0" dirty="0" smtClean="0"/>
              <a:t>If I have not spent time reflecting on who I am, I cannot know where I am going, what my purpose is, or why it matters.  In silence, I begin to see myself as I really am.  If I am honest, I come to know my wants, my needs, joys, my sorrows, and the deepest longings of my own heart.  One must come to terms with their own </a:t>
            </a:r>
            <a:r>
              <a:rPr lang="en-US" b="0" dirty="0" err="1" smtClean="0"/>
              <a:t>woundedness</a:t>
            </a:r>
            <a:r>
              <a:rPr lang="en-US" b="0" dirty="0" smtClean="0"/>
              <a:t> and weakness in this moment but also be clear about the gifts and virtues which are their strengths.   </a:t>
            </a:r>
          </a:p>
          <a:p>
            <a:pPr lvl="0"/>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Openness- </a:t>
            </a:r>
            <a:r>
              <a:rPr lang="en-US" b="0" dirty="0" smtClean="0"/>
              <a:t>Vulnerability and openness to the “other.”</a:t>
            </a:r>
          </a:p>
          <a:p>
            <a:r>
              <a:rPr lang="en-US" b="0" dirty="0" smtClean="0"/>
              <a:t>Once I am aware of who I am, I can interact more honestly with others.  The deepest and most intimate relationship that we should seek in life is the relationship with Jesus Christ. The Center seeks to help people grow toward wholeness and holiness in life in every aspect of the human person.  We remember these aspects with acronym, </a:t>
            </a:r>
            <a:r>
              <a:rPr lang="en-US" b="0" i="1" dirty="0" smtClean="0"/>
              <a:t>SPICE</a:t>
            </a:r>
            <a:r>
              <a:rPr lang="en-US" b="0" dirty="0" smtClean="0"/>
              <a:t>: </a:t>
            </a:r>
            <a:r>
              <a:rPr lang="en-US" b="0" i="1" dirty="0" smtClean="0"/>
              <a:t>Spiritual, Physical, Intellectual, Communicative, Emotional.</a:t>
            </a:r>
            <a:endParaRPr lang="en-US" b="0" dirty="0" smtClean="0"/>
          </a:p>
          <a:p>
            <a:pPr lvl="0"/>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Waiting</a:t>
            </a:r>
            <a:r>
              <a:rPr lang="en-US" sz="1200" b="0" kern="1200" dirty="0" smtClean="0">
                <a:solidFill>
                  <a:schemeClr val="tx1"/>
                </a:solidFill>
                <a:effectLst/>
                <a:latin typeface="+mn-lt"/>
                <a:ea typeface="+mn-ea"/>
                <a:cs typeface="+mn-cs"/>
              </a:rPr>
              <a:t>- </a:t>
            </a:r>
            <a:r>
              <a:rPr lang="en-US" b="0" dirty="0" smtClean="0"/>
              <a:t>Actively waiting for the other.</a:t>
            </a:r>
          </a:p>
          <a:p>
            <a:r>
              <a:rPr lang="en-US" b="0" dirty="0" smtClean="0"/>
              <a:t>Relationships can be difficult.  Intimacy develops over time. Sacred Scripture is filled with times of waiting for the Lord to come to his people.  He comes and goes at his own appointed time, often waiting for us to be properly prepared for his coming.  This period of waiting often includes times of confession, penance, and restitution for sin.  Regardless, what we are waiting for here is a recognition that there is something better, a readiness for change.</a:t>
            </a:r>
          </a:p>
          <a:p>
            <a:pPr lvl="0"/>
            <a:r>
              <a:rPr lang="en-US" sz="1200" b="0" kern="1200" dirty="0" smtClean="0">
                <a:solidFill>
                  <a:schemeClr val="tx1"/>
                </a:solidFill>
                <a:effectLst/>
                <a:latin typeface="+mn-lt"/>
                <a:ea typeface="+mn-ea"/>
                <a:cs typeface="+mn-cs"/>
              </a:rPr>
              <a:t>Once those barriers are identified,</a:t>
            </a:r>
            <a:r>
              <a:rPr lang="en-US" sz="1200" b="0" kern="1200" baseline="0" dirty="0" smtClean="0">
                <a:solidFill>
                  <a:schemeClr val="tx1"/>
                </a:solidFill>
                <a:effectLst/>
                <a:latin typeface="+mn-lt"/>
                <a:ea typeface="+mn-ea"/>
                <a:cs typeface="+mn-cs"/>
              </a:rPr>
              <a:t> there is a period of active waiting.  This is the time when we purify ourselves of those barriers.  Active meditation on those things that draw me away from God and toward the flesh, the world, or the devil is important but the sacrament of reconciliation is very helpful at this point as well.</a:t>
            </a:r>
            <a:endParaRPr lang="en-US" sz="1200" b="0" kern="1200" dirty="0" smtClean="0">
              <a:solidFill>
                <a:schemeClr val="tx1"/>
              </a:solidFill>
              <a:effectLst/>
              <a:latin typeface="+mn-lt"/>
              <a:ea typeface="+mn-ea"/>
              <a:cs typeface="+mn-cs"/>
            </a:endParaRPr>
          </a:p>
          <a:p>
            <a:endParaRPr lang="en-US" b="1" dirty="0" smtClean="0"/>
          </a:p>
          <a:p>
            <a:r>
              <a:rPr lang="en-US" b="1" dirty="0" smtClean="0"/>
              <a:t>Receive –</a:t>
            </a:r>
            <a:r>
              <a:rPr lang="en-US" dirty="0" smtClean="0"/>
              <a:t> </a:t>
            </a:r>
            <a:r>
              <a:rPr lang="en-US" b="0" dirty="0" smtClean="0"/>
              <a:t>Actively receiving the encounter with the other.  </a:t>
            </a:r>
            <a:r>
              <a:rPr lang="en-US" b="1" dirty="0" smtClean="0"/>
              <a:t>This</a:t>
            </a:r>
            <a:r>
              <a:rPr lang="en-US" b="1" baseline="0" dirty="0" smtClean="0"/>
              <a:t> should be a </a:t>
            </a:r>
            <a:r>
              <a:rPr lang="en-US" b="1" baseline="0" dirty="0" err="1" smtClean="0"/>
              <a:t>kerygmatic</a:t>
            </a:r>
            <a:r>
              <a:rPr lang="en-US" b="1" baseline="0" dirty="0" smtClean="0"/>
              <a:t> proclamation of the Gospel.</a:t>
            </a:r>
            <a:endParaRPr lang="en-US" b="1" dirty="0" smtClean="0"/>
          </a:p>
          <a:p>
            <a:r>
              <a:rPr lang="en-US" b="0" dirty="0" smtClean="0"/>
              <a:t>At this point in the process, it is our hope that the individual has decided to go on an intentional search.  They have recognized a deficiency (or several) in their life and they begin to actively look for the healing that Christ offers.  They are ready to receive in a new way.  They begin to seek out Jesus. Their seeking leads them to an encounter in which they can grow closer to Him. Receiving requires active engagement, study, and intentional awareness.  True reception of the other becomes possible when one takes on a spirit of humility, placing even and especially the poor on a higher status than myself.  We understand our shared humanity as pilgrims on a journey toward Heaven.</a:t>
            </a:r>
          </a:p>
          <a:p>
            <a:pPr lvl="0"/>
            <a:endParaRPr lang="en-US" sz="1200" kern="1200" dirty="0" smtClean="0">
              <a:solidFill>
                <a:schemeClr val="tx1"/>
              </a:solidFill>
              <a:effectLst/>
              <a:latin typeface="+mn-lt"/>
              <a:ea typeface="+mn-ea"/>
              <a:cs typeface="+mn-cs"/>
            </a:endParaRPr>
          </a:p>
          <a:p>
            <a:r>
              <a:rPr lang="en-US" b="1" dirty="0" smtClean="0"/>
              <a:t>Examine- </a:t>
            </a:r>
            <a:r>
              <a:rPr lang="en-US" b="0" dirty="0" smtClean="0"/>
              <a:t>Time to reflect on what is received.  IT is in this process of EXAMEN that the</a:t>
            </a:r>
            <a:r>
              <a:rPr lang="en-US" b="0" baseline="0" dirty="0" smtClean="0"/>
              <a:t> experience of the Gospel </a:t>
            </a:r>
            <a:r>
              <a:rPr lang="en-US" b="1" baseline="0" dirty="0" smtClean="0"/>
              <a:t>can lead to discipleship.</a:t>
            </a:r>
            <a:endParaRPr lang="en-US" b="1" dirty="0" smtClean="0"/>
          </a:p>
          <a:p>
            <a:r>
              <a:rPr lang="en-US" b="0" dirty="0" smtClean="0"/>
              <a:t>We have received an experience of the light, but did we recognize it for what it was?  While experience is a great teacher, her lessons are typically forgotten without time spent reflecting on the experience.  The center uses a process of spiritual self-examination called “examen.”</a:t>
            </a:r>
          </a:p>
          <a:p>
            <a:pPr lvl="0"/>
            <a:endParaRPr lang="en-US" sz="1200" kern="1200" dirty="0" smtClean="0">
              <a:solidFill>
                <a:schemeClr val="tx1"/>
              </a:solidFill>
              <a:effectLst/>
              <a:latin typeface="+mn-lt"/>
              <a:ea typeface="+mn-ea"/>
              <a:cs typeface="+mn-cs"/>
            </a:endParaRPr>
          </a:p>
          <a:p>
            <a:r>
              <a:rPr lang="en-US" b="1" dirty="0" smtClean="0"/>
              <a:t>Assimilate- </a:t>
            </a:r>
            <a:r>
              <a:rPr lang="en-US" b="0" dirty="0" smtClean="0"/>
              <a:t>Understanding and integration of one’s own story with the story of salvation history. </a:t>
            </a:r>
            <a:r>
              <a:rPr lang="en-US" b="1" dirty="0" smtClean="0"/>
              <a:t>(Living as a disciple)</a:t>
            </a:r>
          </a:p>
          <a:p>
            <a:r>
              <a:rPr lang="en-US" b="0" dirty="0" smtClean="0"/>
              <a:t>In Christianity, the term </a:t>
            </a:r>
            <a:r>
              <a:rPr lang="en-US" b="0" i="1" dirty="0" err="1" smtClean="0"/>
              <a:t>metanoia</a:t>
            </a:r>
            <a:r>
              <a:rPr lang="en-US" b="0" dirty="0" smtClean="0"/>
              <a:t> is often used to express what is meant here.  This involves an intentional turning away from the darkness in one’s life and turning toward the light of Jesus Christ.  Jesus hopes to lead us on a new path.  Will we follow him or go another direction?  This is the moment where we choose.  Will our story embrace the possibility of receiving the blessing that God wishes to give us, or will we seek a blessing of our own making?</a:t>
            </a:r>
          </a:p>
          <a:p>
            <a:pPr lvl="0"/>
            <a:endParaRPr lang="en-US" sz="1200" kern="1200" dirty="0" smtClean="0">
              <a:solidFill>
                <a:schemeClr val="tx1"/>
              </a:solidFill>
              <a:effectLst/>
              <a:latin typeface="+mn-lt"/>
              <a:ea typeface="+mn-ea"/>
              <a:cs typeface="+mn-cs"/>
            </a:endParaRPr>
          </a:p>
          <a:p>
            <a:r>
              <a:rPr lang="en-US" b="1" dirty="0" smtClean="0"/>
              <a:t>Pray- Modeling and practice of prayer</a:t>
            </a:r>
            <a:r>
              <a:rPr lang="en-US" dirty="0" smtClean="0"/>
              <a:t> </a:t>
            </a:r>
          </a:p>
          <a:p>
            <a:r>
              <a:rPr lang="en-US" dirty="0" smtClean="0"/>
              <a:t>Prayer at the center is seen as a means to give intentional voice to the desires of one’s heart and mind, and discern the next right step on one’s path in the presence of God the Father, His Son Jesus Christ and with the power of the Holy Spirit.</a:t>
            </a:r>
          </a:p>
          <a:p>
            <a:pPr lvl="0"/>
            <a:endParaRPr lang="en-US" sz="1200" kern="1200" dirty="0" smtClean="0">
              <a:solidFill>
                <a:schemeClr val="tx1"/>
              </a:solidFill>
              <a:effectLst/>
              <a:latin typeface="+mn-lt"/>
              <a:ea typeface="+mn-ea"/>
              <a:cs typeface="+mn-cs"/>
            </a:endParaRPr>
          </a:p>
          <a:p>
            <a:r>
              <a:rPr lang="en-US" b="1" dirty="0" smtClean="0"/>
              <a:t>Plan- </a:t>
            </a:r>
            <a:r>
              <a:rPr lang="en-US" b="0" dirty="0" smtClean="0"/>
              <a:t>Develop practical steps to change one’s life in accord with this new experience.  </a:t>
            </a:r>
            <a:r>
              <a:rPr lang="en-US" b="1" dirty="0" smtClean="0"/>
              <a:t>(Becoming an</a:t>
            </a:r>
            <a:r>
              <a:rPr lang="en-US" b="1" baseline="0" dirty="0" smtClean="0"/>
              <a:t> apostle</a:t>
            </a:r>
            <a:r>
              <a:rPr lang="en-US" b="1" dirty="0" smtClean="0"/>
              <a:t>)</a:t>
            </a:r>
          </a:p>
          <a:p>
            <a:r>
              <a:rPr lang="en-US" b="0" dirty="0" smtClean="0"/>
              <a:t>One should look for practical steps to make a permanent change in direction.  Even the Gospels tell us it is easy to begin on a new path, but difficult to complete the journey.   A good plan, followed with discipline and accountability is a great way to overcome any obstacle.</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20</a:t>
            </a:fld>
            <a:endParaRPr lang="en-US"/>
          </a:p>
        </p:txBody>
      </p:sp>
    </p:spTree>
    <p:extLst>
      <p:ext uri="{BB962C8B-B14F-4D97-AF65-F5344CB8AC3E}">
        <p14:creationId xmlns="" xmlns:p14="http://schemas.microsoft.com/office/powerpoint/2010/main" val="412717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733550" y="622300"/>
            <a:ext cx="3533775" cy="19875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01040" y="2942038"/>
            <a:ext cx="5608320" cy="5192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endParaRPr lang="en-US" b="1" dirty="0" smtClean="0">
              <a:latin typeface="Times New Roman" pitchFamily="18" charset="0"/>
              <a:ea typeface="ＭＳ Ｐゴシック" pitchFamily="34" charset="-128"/>
              <a:cs typeface="Times New Roman" pitchFamily="18" charset="0"/>
            </a:endParaRPr>
          </a:p>
          <a:p>
            <a:pPr defTabSz="931774">
              <a:defRPr/>
            </a:pPr>
            <a:endParaRPr lang="en-US" b="1" dirty="0" smtClean="0">
              <a:latin typeface="Times New Roman" pitchFamily="18" charset="0"/>
              <a:ea typeface="ＭＳ Ｐゴシック" pitchFamily="34" charset="-128"/>
              <a:cs typeface="Times New Roman" pitchFamily="18" charset="0"/>
            </a:endParaRPr>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7066" indent="-291179">
              <a:spcBef>
                <a:spcPct val="30000"/>
              </a:spcBef>
              <a:defRPr sz="1200">
                <a:solidFill>
                  <a:schemeClr val="tx1"/>
                </a:solidFill>
                <a:latin typeface="Calibri" panose="020F0502020204030204" pitchFamily="34" charset="0"/>
                <a:ea typeface="MS PGothic" panose="020B0600070205080204" pitchFamily="34" charset="-128"/>
              </a:defRPr>
            </a:lvl2pPr>
            <a:lvl3pPr marL="1164717" indent="-232943">
              <a:spcBef>
                <a:spcPct val="30000"/>
              </a:spcBef>
              <a:defRPr sz="1200">
                <a:solidFill>
                  <a:schemeClr val="tx1"/>
                </a:solidFill>
                <a:latin typeface="Calibri" panose="020F0502020204030204" pitchFamily="34" charset="0"/>
                <a:ea typeface="MS PGothic" panose="020B0600070205080204" pitchFamily="34" charset="-128"/>
              </a:defRPr>
            </a:lvl3pPr>
            <a:lvl4pPr marL="1630604" indent="-232943">
              <a:spcBef>
                <a:spcPct val="30000"/>
              </a:spcBef>
              <a:defRPr sz="1200">
                <a:solidFill>
                  <a:schemeClr val="tx1"/>
                </a:solidFill>
                <a:latin typeface="Calibri" panose="020F0502020204030204" pitchFamily="34" charset="0"/>
                <a:ea typeface="MS PGothic" panose="020B0600070205080204" pitchFamily="34" charset="-128"/>
              </a:defRPr>
            </a:lvl4pPr>
            <a:lvl5pPr marL="2096491" indent="-232943">
              <a:spcBef>
                <a:spcPct val="30000"/>
              </a:spcBef>
              <a:defRPr sz="12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67C9032-9F84-460E-84A5-C3FB4D26A734}" type="slidenum">
              <a:rPr lang="en-US" altLang="en-US" smtClean="0">
                <a:latin typeface="Arial" panose="020B0604020202020204" pitchFamily="34" charset="0"/>
                <a:ea typeface="Geneva"/>
                <a:cs typeface="Geneva"/>
              </a:rPr>
              <a:pPr>
                <a:spcBef>
                  <a:spcPct val="0"/>
                </a:spcBef>
              </a:pPr>
              <a:t>3</a:t>
            </a:fld>
            <a:endParaRPr lang="en-US" altLang="en-US" smtClean="0">
              <a:latin typeface="Arial" panose="020B0604020202020204" pitchFamily="34" charset="0"/>
              <a:ea typeface="Geneva"/>
              <a:cs typeface="Geneva"/>
            </a:endParaRPr>
          </a:p>
        </p:txBody>
      </p:sp>
    </p:spTree>
    <p:extLst>
      <p:ext uri="{BB962C8B-B14F-4D97-AF65-F5344CB8AC3E}">
        <p14:creationId xmlns="" xmlns:p14="http://schemas.microsoft.com/office/powerpoint/2010/main" val="1365841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612775"/>
            <a:ext cx="3473450" cy="1954213"/>
          </a:xfrm>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Times New Roman" panose="02020603050405020304" pitchFamily="18" charset="0"/>
                <a:cs typeface="Times New Roman" panose="02020603050405020304" pitchFamily="18" charset="0"/>
              </a:rPr>
              <a:t>Silence- Time in silence to clear away from our minds the distractions of the</a:t>
            </a:r>
            <a:r>
              <a:rPr lang="en-US" b="1" baseline="0" dirty="0" smtClean="0">
                <a:solidFill>
                  <a:schemeClr val="tx1"/>
                </a:solidFill>
                <a:latin typeface="Times New Roman" panose="02020603050405020304" pitchFamily="18" charset="0"/>
                <a:cs typeface="Times New Roman" panose="02020603050405020304" pitchFamily="18" charset="0"/>
              </a:rPr>
              <a:t> world</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21</a:t>
            </a:fld>
            <a:endParaRPr lang="en-US"/>
          </a:p>
        </p:txBody>
      </p:sp>
    </p:spTree>
    <p:extLst>
      <p:ext uri="{BB962C8B-B14F-4D97-AF65-F5344CB8AC3E}">
        <p14:creationId xmlns="" xmlns:p14="http://schemas.microsoft.com/office/powerpoint/2010/main" val="25301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361950" y="141288"/>
            <a:ext cx="5076825" cy="2855912"/>
          </a:xfr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361950" y="3143250"/>
            <a:ext cx="6305550" cy="59340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SOW-REAPP speaks to the</a:t>
            </a:r>
            <a:r>
              <a:rPr lang="en-US" sz="1400" baseline="0" dirty="0" smtClean="0">
                <a:solidFill>
                  <a:schemeClr val="tx1"/>
                </a:solidFill>
              </a:rPr>
              <a:t> longing of our hearts – to know and be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solidFill>
                <a:schemeClr val="tx1"/>
              </a:solidFill>
            </a:endParaRPr>
          </a:p>
        </p:txBody>
      </p:sp>
      <p:sp>
        <p:nvSpPr>
          <p:cNvPr id="1536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2E8892-871E-4964-83B4-3CEC6D7F8493}"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2412350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612775"/>
            <a:ext cx="3473450" cy="1954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solidFill>
                  <a:schemeClr val="tx1"/>
                </a:solidFill>
              </a:rPr>
              <a:t>Openness-</a:t>
            </a:r>
            <a:r>
              <a:rPr lang="en-US" dirty="0" smtClean="0">
                <a:solidFill>
                  <a:schemeClr val="tx1"/>
                </a:solidFill>
              </a:rPr>
              <a:t> </a:t>
            </a:r>
            <a:r>
              <a:rPr lang="en-US" b="1" dirty="0" smtClean="0">
                <a:solidFill>
                  <a:schemeClr val="tx1"/>
                </a:solidFill>
              </a:rPr>
              <a:t>Vulnerability and openness to the “other.”</a:t>
            </a:r>
          </a:p>
        </p:txBody>
      </p:sp>
      <p:sp>
        <p:nvSpPr>
          <p:cNvPr id="4" name="Slide Number Placeholder 3"/>
          <p:cNvSpPr>
            <a:spLocks noGrp="1"/>
          </p:cNvSpPr>
          <p:nvPr>
            <p:ph type="sldNum" sz="quarter" idx="10"/>
          </p:nvPr>
        </p:nvSpPr>
        <p:spPr/>
        <p:txBody>
          <a:bodyPr/>
          <a:lstStyle/>
          <a:p>
            <a:fld id="{A7A58BFA-EC24-4CAE-82E1-E90443D8596C}" type="slidenum">
              <a:rPr lang="en-US" smtClean="0"/>
              <a:pPr/>
              <a:t>23</a:t>
            </a:fld>
            <a:endParaRPr lang="en-US"/>
          </a:p>
        </p:txBody>
      </p:sp>
    </p:spTree>
    <p:extLst>
      <p:ext uri="{BB962C8B-B14F-4D97-AF65-F5344CB8AC3E}">
        <p14:creationId xmlns="" xmlns:p14="http://schemas.microsoft.com/office/powerpoint/2010/main" val="129800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612775"/>
            <a:ext cx="3473450" cy="1954213"/>
          </a:xfrm>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Times New Roman" pitchFamily="18" charset="0"/>
                <a:ea typeface="ＭＳ Ｐゴシック" pitchFamily="34" charset="-128"/>
                <a:cs typeface="Times New Roman" pitchFamily="18" charset="0"/>
              </a:rPr>
              <a:t>Waiting -</a:t>
            </a:r>
            <a:r>
              <a:rPr lang="en-US" sz="1200" b="1" baseline="0" dirty="0" smtClean="0">
                <a:solidFill>
                  <a:schemeClr val="tx1"/>
                </a:solidFill>
                <a:latin typeface="Times New Roman" pitchFamily="18" charset="0"/>
                <a:ea typeface="ＭＳ Ｐゴシック" pitchFamily="34" charset="-128"/>
                <a:cs typeface="Times New Roman" pitchFamily="18" charset="0"/>
              </a:rPr>
              <a:t> </a:t>
            </a:r>
            <a:r>
              <a:rPr lang="en-US" b="1" dirty="0" smtClean="0">
                <a:solidFill>
                  <a:schemeClr val="tx1"/>
                </a:solidFill>
              </a:rPr>
              <a:t>Actively waiting for the other.</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24</a:t>
            </a:fld>
            <a:endParaRPr lang="en-US"/>
          </a:p>
        </p:txBody>
      </p:sp>
    </p:spTree>
    <p:extLst>
      <p:ext uri="{BB962C8B-B14F-4D97-AF65-F5344CB8AC3E}">
        <p14:creationId xmlns="" xmlns:p14="http://schemas.microsoft.com/office/powerpoint/2010/main" val="1006222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612775"/>
            <a:ext cx="3473450" cy="1954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rgbClr val="FF0000"/>
                </a:solidFill>
                <a:latin typeface="Times New Roman" pitchFamily="18" charset="0"/>
                <a:ea typeface="ＭＳ Ｐゴシック" pitchFamily="34" charset="-128"/>
                <a:cs typeface="Times New Roman" pitchFamily="18" charset="0"/>
              </a:rPr>
              <a:t>Slide 21 Receive - </a:t>
            </a:r>
            <a:r>
              <a:rPr lang="en-US" b="1" dirty="0" smtClean="0"/>
              <a:t>the intimate encounter </a:t>
            </a:r>
            <a:r>
              <a:rPr lang="en-US" b="1" dirty="0"/>
              <a:t>with the </a:t>
            </a:r>
            <a:r>
              <a:rPr lang="en-US" b="1" dirty="0" smtClean="0"/>
              <a:t>“other.”</a:t>
            </a:r>
            <a:endParaRPr lang="en-US" dirty="0"/>
          </a:p>
        </p:txBody>
      </p:sp>
      <p:sp>
        <p:nvSpPr>
          <p:cNvPr id="4" name="Slide Number Placeholder 3"/>
          <p:cNvSpPr>
            <a:spLocks noGrp="1"/>
          </p:cNvSpPr>
          <p:nvPr>
            <p:ph type="sldNum" sz="quarter" idx="10"/>
          </p:nvPr>
        </p:nvSpPr>
        <p:spPr/>
        <p:txBody>
          <a:bodyPr/>
          <a:lstStyle/>
          <a:p>
            <a:fld id="{A7A58BFA-EC24-4CAE-82E1-E90443D8596C}" type="slidenum">
              <a:rPr lang="en-US" smtClean="0"/>
              <a:pPr/>
              <a:t>25</a:t>
            </a:fld>
            <a:endParaRPr lang="en-US"/>
          </a:p>
        </p:txBody>
      </p:sp>
    </p:spTree>
    <p:extLst>
      <p:ext uri="{BB962C8B-B14F-4D97-AF65-F5344CB8AC3E}">
        <p14:creationId xmlns="" xmlns:p14="http://schemas.microsoft.com/office/powerpoint/2010/main" val="3233187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612775"/>
            <a:ext cx="3473450" cy="1954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 Examine (Examen)- Time to reflect on what is received.</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7A58BFA-EC24-4CAE-82E1-E90443D8596C}" type="slidenum">
              <a:rPr lang="en-US" smtClean="0"/>
              <a:pPr/>
              <a:t>26</a:t>
            </a:fld>
            <a:endParaRPr lang="en-US"/>
          </a:p>
        </p:txBody>
      </p:sp>
    </p:spTree>
    <p:extLst>
      <p:ext uri="{BB962C8B-B14F-4D97-AF65-F5344CB8AC3E}">
        <p14:creationId xmlns="" xmlns:p14="http://schemas.microsoft.com/office/powerpoint/2010/main" val="27376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622300"/>
            <a:ext cx="3533775" cy="1987550"/>
          </a:xfrm>
        </p:spPr>
      </p:sp>
      <p:sp>
        <p:nvSpPr>
          <p:cNvPr id="3" name="Notes Placeholder 2"/>
          <p:cNvSpPr>
            <a:spLocks noGrp="1"/>
          </p:cNvSpPr>
          <p:nvPr>
            <p:ph type="body" idx="1"/>
          </p:nvPr>
        </p:nvSpPr>
        <p:spPr>
          <a:xfrm>
            <a:off x="701040" y="2756109"/>
            <a:ext cx="5608320" cy="6266868"/>
          </a:xfrm>
        </p:spPr>
        <p:txBody>
          <a:bodyPr/>
          <a:lstStyle/>
          <a:p>
            <a:pPr defTabSz="931774">
              <a:spcBef>
                <a:spcPct val="0"/>
              </a:spcBef>
              <a:defRPr/>
            </a:pPr>
            <a:r>
              <a:rPr lang="en-US" b="1" dirty="0" smtClean="0"/>
              <a:t>Assimilate- </a:t>
            </a:r>
            <a:r>
              <a:rPr lang="en-US" b="1" dirty="0" smtClean="0">
                <a:solidFill>
                  <a:schemeClr val="tx1"/>
                </a:solidFill>
              </a:rPr>
              <a:t>Understanding and integration of one’s own story with the story of salvation history.</a:t>
            </a:r>
            <a:r>
              <a:rPr lang="en-US" b="1" baseline="0" dirty="0" smtClean="0">
                <a:solidFill>
                  <a:schemeClr val="tx1"/>
                </a:solidFill>
              </a:rPr>
              <a:t>  Living in covenant </a:t>
            </a:r>
            <a:r>
              <a:rPr lang="en-US" b="1" baseline="0" dirty="0" err="1" smtClean="0">
                <a:solidFill>
                  <a:schemeClr val="tx1"/>
                </a:solidFill>
              </a:rPr>
              <a:t>rel;ationship</a:t>
            </a:r>
            <a:r>
              <a:rPr lang="en-US" b="1" baseline="0" dirty="0" smtClean="0">
                <a:solidFill>
                  <a:schemeClr val="tx1"/>
                </a:solidFill>
              </a:rPr>
              <a:t> with God.</a:t>
            </a:r>
            <a:endParaRPr lang="en-US" b="1" dirty="0" smtClean="0">
              <a:solidFill>
                <a:schemeClr val="tx1"/>
              </a:solidFill>
            </a:endParaRPr>
          </a:p>
        </p:txBody>
      </p:sp>
      <p:sp>
        <p:nvSpPr>
          <p:cNvPr id="4" name="Slide Number Placeholder 3"/>
          <p:cNvSpPr>
            <a:spLocks noGrp="1"/>
          </p:cNvSpPr>
          <p:nvPr>
            <p:ph type="sldNum" sz="quarter" idx="10"/>
          </p:nvPr>
        </p:nvSpPr>
        <p:spPr/>
        <p:txBody>
          <a:bodyPr/>
          <a:lstStyle/>
          <a:p>
            <a:fld id="{A7A58BFA-EC24-4CAE-82E1-E90443D8596C}" type="slidenum">
              <a:rPr lang="en-US" smtClean="0"/>
              <a:pPr/>
              <a:t>27</a:t>
            </a:fld>
            <a:endParaRPr lang="en-US"/>
          </a:p>
        </p:txBody>
      </p:sp>
    </p:spTree>
    <p:extLst>
      <p:ext uri="{BB962C8B-B14F-4D97-AF65-F5344CB8AC3E}">
        <p14:creationId xmlns="" xmlns:p14="http://schemas.microsoft.com/office/powerpoint/2010/main" val="1225047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b="0" u="none" dirty="0" smtClean="0">
                <a:latin typeface="Times New Roman" panose="02020603050405020304" pitchFamily="18" charset="0"/>
                <a:ea typeface="Calibri" panose="020F0502020204030204" pitchFamily="34" charset="0"/>
                <a:cs typeface="Times New Roman" panose="02020603050405020304" pitchFamily="18" charset="0"/>
              </a:rPr>
              <a:t>The first form of prayer is called </a:t>
            </a:r>
            <a:r>
              <a:rPr lang="en-US" b="0" u="none" dirty="0" err="1" smtClean="0">
                <a:latin typeface="Times New Roman" panose="02020603050405020304" pitchFamily="18" charset="0"/>
                <a:ea typeface="Calibri" panose="020F0502020204030204" pitchFamily="34" charset="0"/>
                <a:cs typeface="Times New Roman" panose="02020603050405020304" pitchFamily="18" charset="0"/>
              </a:rPr>
              <a:t>Lectio</a:t>
            </a:r>
            <a:r>
              <a:rPr lang="en-US" b="0" u="none" dirty="0" smtClean="0">
                <a:latin typeface="Times New Roman" panose="02020603050405020304" pitchFamily="18" charset="0"/>
                <a:ea typeface="Calibri" panose="020F0502020204030204" pitchFamily="34" charset="0"/>
                <a:cs typeface="Times New Roman" panose="02020603050405020304" pitchFamily="18" charset="0"/>
              </a:rPr>
              <a:t> </a:t>
            </a:r>
            <a:r>
              <a:rPr lang="en-US" b="0" u="none" dirty="0" err="1" smtClean="0">
                <a:latin typeface="Times New Roman" panose="02020603050405020304" pitchFamily="18" charset="0"/>
                <a:ea typeface="Calibri" panose="020F0502020204030204" pitchFamily="34" charset="0"/>
                <a:cs typeface="Times New Roman" panose="02020603050405020304" pitchFamily="18" charset="0"/>
              </a:rPr>
              <a:t>Divina</a:t>
            </a:r>
            <a:r>
              <a:rPr lang="en-US" b="0" u="none" dirty="0" smtClean="0">
                <a:latin typeface="Times New Roman" panose="02020603050405020304" pitchFamily="18" charset="0"/>
                <a:ea typeface="Calibri" panose="020F0502020204030204" pitchFamily="34" charset="0"/>
                <a:cs typeface="Times New Roman" panose="02020603050405020304" pitchFamily="18" charset="0"/>
              </a:rPr>
              <a:t>, (Latin</a:t>
            </a:r>
            <a:r>
              <a:rPr lang="en-US" b="0" u="none" baseline="0" dirty="0" smtClean="0">
                <a:latin typeface="Times New Roman" panose="02020603050405020304" pitchFamily="18" charset="0"/>
                <a:ea typeface="Calibri" panose="020F0502020204030204" pitchFamily="34" charset="0"/>
                <a:cs typeface="Times New Roman" panose="02020603050405020304" pitchFamily="18" charset="0"/>
              </a:rPr>
              <a:t> for Divine Reading</a:t>
            </a:r>
            <a:r>
              <a:rPr lang="en-US" b="0" u="none" dirty="0" smtClean="0">
                <a:latin typeface="Times New Roman" panose="02020603050405020304" pitchFamily="18" charset="0"/>
                <a:ea typeface="Calibri" panose="020F0502020204030204" pitchFamily="34" charset="0"/>
                <a:cs typeface="Times New Roman" panose="02020603050405020304" pitchFamily="18" charset="0"/>
              </a:rPr>
              <a:t>) developed by </a:t>
            </a:r>
            <a:r>
              <a:rPr lang="en-US" b="0" u="none" dirty="0" err="1" smtClean="0">
                <a:latin typeface="Times New Roman" panose="02020603050405020304" pitchFamily="18" charset="0"/>
                <a:ea typeface="Calibri" panose="020F0502020204030204" pitchFamily="34" charset="0"/>
                <a:cs typeface="Times New Roman" panose="02020603050405020304" pitchFamily="18" charset="0"/>
              </a:rPr>
              <a:t>Guigo</a:t>
            </a:r>
            <a:r>
              <a:rPr lang="en-US" b="0" u="none" dirty="0" smtClean="0">
                <a:latin typeface="Times New Roman" panose="02020603050405020304" pitchFamily="18" charset="0"/>
                <a:ea typeface="Calibri" panose="020F0502020204030204" pitchFamily="34" charset="0"/>
                <a:cs typeface="Times New Roman" panose="02020603050405020304" pitchFamily="18" charset="0"/>
              </a:rPr>
              <a:t> the </a:t>
            </a:r>
            <a:r>
              <a:rPr lang="en-US" b="0" u="none" dirty="0" err="1" smtClean="0">
                <a:latin typeface="Times New Roman" panose="02020603050405020304" pitchFamily="18" charset="0"/>
                <a:ea typeface="Calibri" panose="020F0502020204030204" pitchFamily="34" charset="0"/>
                <a:cs typeface="Times New Roman" panose="02020603050405020304" pitchFamily="18" charset="0"/>
              </a:rPr>
              <a:t>Carthusian</a:t>
            </a:r>
            <a:endParaRPr lang="en-US" b="1" u="sng"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BE31138-C499-43EF-BF5E-15F71864D8D7}" type="slidenum">
              <a:rPr lang="en-US" smtClean="0"/>
              <a:pPr/>
              <a:t>28</a:t>
            </a:fld>
            <a:endParaRPr lang="en-US"/>
          </a:p>
        </p:txBody>
      </p:sp>
    </p:spTree>
    <p:extLst>
      <p:ext uri="{BB962C8B-B14F-4D97-AF65-F5344CB8AC3E}">
        <p14:creationId xmlns="" xmlns:p14="http://schemas.microsoft.com/office/powerpoint/2010/main" val="3380270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622300"/>
            <a:ext cx="3533775" cy="1987550"/>
          </a:xfrm>
        </p:spPr>
      </p:sp>
      <p:sp>
        <p:nvSpPr>
          <p:cNvPr id="3" name="Notes Placeholder 2"/>
          <p:cNvSpPr>
            <a:spLocks noGrp="1"/>
          </p:cNvSpPr>
          <p:nvPr>
            <p:ph type="body" idx="1"/>
          </p:nvPr>
        </p:nvSpPr>
        <p:spPr>
          <a:xfrm>
            <a:off x="701040" y="2767047"/>
            <a:ext cx="5608320" cy="6062919"/>
          </a:xfrm>
        </p:spPr>
        <p:txBody>
          <a:bodyPr/>
          <a:lstStyle/>
          <a:p>
            <a:pPr defTabSz="931774">
              <a:defRPr/>
            </a:pPr>
            <a:r>
              <a:rPr lang="en-US" b="1" dirty="0" smtClean="0">
                <a:latin typeface="Times New Roman" pitchFamily="18" charset="0"/>
                <a:ea typeface="ＭＳ Ｐゴシック" pitchFamily="34" charset="-128"/>
                <a:cs typeface="Times New Roman" pitchFamily="18" charset="0"/>
              </a:rPr>
              <a:t>Pray </a:t>
            </a:r>
            <a:r>
              <a:rPr lang="en-US" b="1" dirty="0" smtClean="0"/>
              <a:t>- </a:t>
            </a:r>
            <a:r>
              <a:rPr lang="en-US" b="1" dirty="0"/>
              <a:t>Modeling and practice of prayer</a:t>
            </a:r>
            <a:r>
              <a:rPr lang="en-US" dirty="0"/>
              <a:t> </a:t>
            </a:r>
          </a:p>
        </p:txBody>
      </p:sp>
      <p:sp>
        <p:nvSpPr>
          <p:cNvPr id="4" name="Slide Number Placeholder 3"/>
          <p:cNvSpPr>
            <a:spLocks noGrp="1"/>
          </p:cNvSpPr>
          <p:nvPr>
            <p:ph type="sldNum" sz="quarter" idx="10"/>
          </p:nvPr>
        </p:nvSpPr>
        <p:spPr/>
        <p:txBody>
          <a:bodyPr/>
          <a:lstStyle/>
          <a:p>
            <a:fld id="{A7A58BFA-EC24-4CAE-82E1-E90443D8596C}" type="slidenum">
              <a:rPr lang="en-US" smtClean="0"/>
              <a:pPr/>
              <a:t>29</a:t>
            </a:fld>
            <a:endParaRPr lang="en-US"/>
          </a:p>
        </p:txBody>
      </p:sp>
    </p:spTree>
    <p:extLst>
      <p:ext uri="{BB962C8B-B14F-4D97-AF65-F5344CB8AC3E}">
        <p14:creationId xmlns="" xmlns:p14="http://schemas.microsoft.com/office/powerpoint/2010/main" val="2149548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1179513" y="287338"/>
            <a:ext cx="5076825" cy="2855912"/>
          </a:xfr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361950" y="3143250"/>
            <a:ext cx="6305550" cy="59340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smtClean="0">
              <a:latin typeface="Times New Roman" panose="02020603050405020304" pitchFamily="18" charset="0"/>
              <a:cs typeface="Times New Roman" panose="02020603050405020304" pitchFamily="18" charset="0"/>
            </a:endParaRPr>
          </a:p>
        </p:txBody>
      </p:sp>
      <p:sp>
        <p:nvSpPr>
          <p:cNvPr id="1536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2E8892-871E-4964-83B4-3CEC6D7F8493}" type="slidenum">
              <a:rPr lang="en-US" altLang="en-US" smtClean="0">
                <a:latin typeface="Arial" panose="020B0604020202020204" pitchFamily="34" charset="0"/>
              </a:rPr>
              <a:pPr>
                <a:spcBef>
                  <a:spcPct val="0"/>
                </a:spcBef>
              </a:pPr>
              <a:t>30</a:t>
            </a:fld>
            <a:endParaRPr lang="en-US" altLang="en-US" smtClean="0">
              <a:latin typeface="Arial" panose="020B0604020202020204" pitchFamily="34" charset="0"/>
            </a:endParaRPr>
          </a:p>
        </p:txBody>
      </p:sp>
    </p:spTree>
    <p:extLst>
      <p:ext uri="{BB962C8B-B14F-4D97-AF65-F5344CB8AC3E}">
        <p14:creationId xmlns="" xmlns:p14="http://schemas.microsoft.com/office/powerpoint/2010/main" val="320631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733550" y="622300"/>
            <a:ext cx="3533775" cy="19875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96172" y="2898973"/>
            <a:ext cx="5608320" cy="44834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solidFill>
                <a:schemeClr val="tx1"/>
              </a:solidFill>
            </a:endParaRPr>
          </a:p>
          <a:p>
            <a:endParaRPr lang="en-US" altLang="en-US" baseline="0" dirty="0" smtClean="0">
              <a:solidFill>
                <a:schemeClr val="tx1"/>
              </a:solidFill>
            </a:endParaRPr>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7066" indent="-291179">
              <a:spcBef>
                <a:spcPct val="30000"/>
              </a:spcBef>
              <a:defRPr sz="1200">
                <a:solidFill>
                  <a:schemeClr val="tx1"/>
                </a:solidFill>
                <a:latin typeface="Calibri" panose="020F0502020204030204" pitchFamily="34" charset="0"/>
                <a:ea typeface="MS PGothic" panose="020B0600070205080204" pitchFamily="34" charset="-128"/>
              </a:defRPr>
            </a:lvl2pPr>
            <a:lvl3pPr marL="1164717" indent="-232943">
              <a:spcBef>
                <a:spcPct val="30000"/>
              </a:spcBef>
              <a:defRPr sz="1200">
                <a:solidFill>
                  <a:schemeClr val="tx1"/>
                </a:solidFill>
                <a:latin typeface="Calibri" panose="020F0502020204030204" pitchFamily="34" charset="0"/>
                <a:ea typeface="MS PGothic" panose="020B0600070205080204" pitchFamily="34" charset="-128"/>
              </a:defRPr>
            </a:lvl3pPr>
            <a:lvl4pPr marL="1630604" indent="-232943">
              <a:spcBef>
                <a:spcPct val="30000"/>
              </a:spcBef>
              <a:defRPr sz="1200">
                <a:solidFill>
                  <a:schemeClr val="tx1"/>
                </a:solidFill>
                <a:latin typeface="Calibri" panose="020F0502020204030204" pitchFamily="34" charset="0"/>
                <a:ea typeface="MS PGothic" panose="020B0600070205080204" pitchFamily="34" charset="-128"/>
              </a:defRPr>
            </a:lvl4pPr>
            <a:lvl5pPr marL="2096491" indent="-232943">
              <a:spcBef>
                <a:spcPct val="30000"/>
              </a:spcBef>
              <a:defRPr sz="12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67C9032-9F84-460E-84A5-C3FB4D26A734}" type="slidenum">
              <a:rPr lang="en-US" altLang="en-US" smtClean="0">
                <a:latin typeface="Arial" panose="020B0604020202020204" pitchFamily="34" charset="0"/>
                <a:ea typeface="Geneva"/>
                <a:cs typeface="Geneva"/>
              </a:rPr>
              <a:pPr>
                <a:spcBef>
                  <a:spcPct val="0"/>
                </a:spcBef>
              </a:pPr>
              <a:t>4</a:t>
            </a:fld>
            <a:endParaRPr lang="en-US" altLang="en-US" smtClean="0">
              <a:latin typeface="Arial" panose="020B0604020202020204" pitchFamily="34" charset="0"/>
              <a:ea typeface="Geneva"/>
              <a:cs typeface="Geneva"/>
            </a:endParaRPr>
          </a:p>
        </p:txBody>
      </p:sp>
    </p:spTree>
    <p:extLst>
      <p:ext uri="{BB962C8B-B14F-4D97-AF65-F5344CB8AC3E}">
        <p14:creationId xmlns="" xmlns:p14="http://schemas.microsoft.com/office/powerpoint/2010/main" val="390029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622300"/>
            <a:ext cx="3533775" cy="1987550"/>
          </a:xfrm>
        </p:spPr>
      </p:sp>
      <p:sp>
        <p:nvSpPr>
          <p:cNvPr id="3" name="Notes Placeholder 2"/>
          <p:cNvSpPr>
            <a:spLocks noGrp="1"/>
          </p:cNvSpPr>
          <p:nvPr>
            <p:ph type="body" idx="1"/>
          </p:nvPr>
        </p:nvSpPr>
        <p:spPr>
          <a:xfrm>
            <a:off x="701040" y="2767047"/>
            <a:ext cx="5608320" cy="4571641"/>
          </a:xfrm>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ea typeface="ＭＳ Ｐゴシック" pitchFamily="34" charset="-128"/>
                <a:cs typeface="Times New Roman" pitchFamily="18" charset="0"/>
              </a:rPr>
              <a:t>Plan-  </a:t>
            </a:r>
            <a:r>
              <a:rPr lang="en-US" b="1" dirty="0" smtClean="0"/>
              <a:t>Develop practical steps to change one’s life in accord with this new experience.</a:t>
            </a:r>
          </a:p>
        </p:txBody>
      </p:sp>
      <p:sp>
        <p:nvSpPr>
          <p:cNvPr id="4" name="Slide Number Placeholder 3"/>
          <p:cNvSpPr>
            <a:spLocks noGrp="1"/>
          </p:cNvSpPr>
          <p:nvPr>
            <p:ph type="sldNum" sz="quarter" idx="10"/>
          </p:nvPr>
        </p:nvSpPr>
        <p:spPr/>
        <p:txBody>
          <a:bodyPr/>
          <a:lstStyle/>
          <a:p>
            <a:fld id="{A7A58BFA-EC24-4CAE-82E1-E90443D8596C}" type="slidenum">
              <a:rPr lang="en-US" smtClean="0"/>
              <a:pPr/>
              <a:t>31</a:t>
            </a:fld>
            <a:endParaRPr lang="en-US"/>
          </a:p>
        </p:txBody>
      </p:sp>
    </p:spTree>
    <p:extLst>
      <p:ext uri="{BB962C8B-B14F-4D97-AF65-F5344CB8AC3E}">
        <p14:creationId xmlns="" xmlns:p14="http://schemas.microsoft.com/office/powerpoint/2010/main" val="2100242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374650"/>
            <a:ext cx="5486400" cy="3086100"/>
          </a:xfrm>
        </p:spPr>
      </p:sp>
      <p:sp>
        <p:nvSpPr>
          <p:cNvPr id="3" name="Notes Placeholder 2"/>
          <p:cNvSpPr>
            <a:spLocks noGrp="1"/>
          </p:cNvSpPr>
          <p:nvPr>
            <p:ph type="body" idx="1"/>
          </p:nvPr>
        </p:nvSpPr>
        <p:spPr>
          <a:xfrm>
            <a:off x="606778" y="3601155"/>
            <a:ext cx="5486400" cy="4433711"/>
          </a:xfrm>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E31138-C499-43EF-BF5E-15F71864D8D7}" type="slidenum">
              <a:rPr lang="en-US" smtClean="0"/>
              <a:pPr/>
              <a:t>32</a:t>
            </a:fld>
            <a:endParaRPr lang="en-US"/>
          </a:p>
        </p:txBody>
      </p:sp>
    </p:spTree>
    <p:extLst>
      <p:ext uri="{BB962C8B-B14F-4D97-AF65-F5344CB8AC3E}">
        <p14:creationId xmlns="" xmlns:p14="http://schemas.microsoft.com/office/powerpoint/2010/main" val="79763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ira Sans" panose="020B0503050000020004" pitchFamily="34" charset="0"/>
              <a:ea typeface="Fira Sans" panose="020B0503050000020004" pitchFamily="34" charset="0"/>
            </a:endParaRPr>
          </a:p>
        </p:txBody>
      </p:sp>
      <p:sp>
        <p:nvSpPr>
          <p:cNvPr id="4" name="Slide Number Placeholder 3"/>
          <p:cNvSpPr>
            <a:spLocks noGrp="1"/>
          </p:cNvSpPr>
          <p:nvPr>
            <p:ph type="sldNum" sz="quarter" idx="10"/>
          </p:nvPr>
        </p:nvSpPr>
        <p:spPr/>
        <p:txBody>
          <a:bodyPr/>
          <a:lstStyle/>
          <a:p>
            <a:fld id="{7BE31138-C499-43EF-BF5E-15F71864D8D7}" type="slidenum">
              <a:rPr lang="en-US" smtClean="0"/>
              <a:pPr/>
              <a:t>33</a:t>
            </a:fld>
            <a:endParaRPr lang="en-US"/>
          </a:p>
        </p:txBody>
      </p:sp>
    </p:spTree>
    <p:extLst>
      <p:ext uri="{BB962C8B-B14F-4D97-AF65-F5344CB8AC3E}">
        <p14:creationId xmlns="" xmlns:p14="http://schemas.microsoft.com/office/powerpoint/2010/main" val="426236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733550" y="622300"/>
            <a:ext cx="3533775" cy="19875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696172" y="2756792"/>
            <a:ext cx="5758894" cy="62771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solidFill>
                <a:schemeClr val="tx1"/>
              </a:solidFill>
            </a:endParaRPr>
          </a:p>
        </p:txBody>
      </p:sp>
      <p:sp>
        <p:nvSpPr>
          <p:cNvPr id="215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7066" indent="-291179">
              <a:spcBef>
                <a:spcPct val="30000"/>
              </a:spcBef>
              <a:defRPr sz="1200">
                <a:solidFill>
                  <a:schemeClr val="tx1"/>
                </a:solidFill>
                <a:latin typeface="Calibri" panose="020F0502020204030204" pitchFamily="34" charset="0"/>
                <a:ea typeface="MS PGothic" panose="020B0600070205080204" pitchFamily="34" charset="-128"/>
              </a:defRPr>
            </a:lvl2pPr>
            <a:lvl3pPr marL="1164717" indent="-232943">
              <a:spcBef>
                <a:spcPct val="30000"/>
              </a:spcBef>
              <a:defRPr sz="1200">
                <a:solidFill>
                  <a:schemeClr val="tx1"/>
                </a:solidFill>
                <a:latin typeface="Calibri" panose="020F0502020204030204" pitchFamily="34" charset="0"/>
                <a:ea typeface="MS PGothic" panose="020B0600070205080204" pitchFamily="34" charset="-128"/>
              </a:defRPr>
            </a:lvl3pPr>
            <a:lvl4pPr marL="1630604" indent="-232943">
              <a:spcBef>
                <a:spcPct val="30000"/>
              </a:spcBef>
              <a:defRPr sz="1200">
                <a:solidFill>
                  <a:schemeClr val="tx1"/>
                </a:solidFill>
                <a:latin typeface="Calibri" panose="020F0502020204030204" pitchFamily="34" charset="0"/>
                <a:ea typeface="MS PGothic" panose="020B0600070205080204" pitchFamily="34" charset="-128"/>
              </a:defRPr>
            </a:lvl4pPr>
            <a:lvl5pPr marL="2096491" indent="-232943">
              <a:spcBef>
                <a:spcPct val="30000"/>
              </a:spcBef>
              <a:defRPr sz="12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7C51D50-66C0-46DA-9894-E9275ADF12C4}" type="slidenum">
              <a:rPr lang="en-US" altLang="en-US" smtClean="0">
                <a:latin typeface="Arial" panose="020B0604020202020204" pitchFamily="34" charset="0"/>
                <a:ea typeface="Geneva"/>
                <a:cs typeface="Geneva"/>
              </a:rPr>
              <a:pPr>
                <a:spcBef>
                  <a:spcPct val="0"/>
                </a:spcBef>
              </a:pPr>
              <a:t>5</a:t>
            </a:fld>
            <a:endParaRPr lang="en-US" altLang="en-US" smtClean="0">
              <a:latin typeface="Arial" panose="020B0604020202020204" pitchFamily="34" charset="0"/>
              <a:ea typeface="Geneva"/>
              <a:cs typeface="Geneva"/>
            </a:endParaRPr>
          </a:p>
        </p:txBody>
      </p:sp>
    </p:spTree>
    <p:extLst>
      <p:ext uri="{BB962C8B-B14F-4D97-AF65-F5344CB8AC3E}">
        <p14:creationId xmlns="" xmlns:p14="http://schemas.microsoft.com/office/powerpoint/2010/main" val="362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From Sherry Weddell, Catherine</a:t>
            </a:r>
            <a:r>
              <a:rPr lang="en-US" sz="1000" baseline="0" dirty="0" smtClean="0"/>
              <a:t> of Siena Institute, </a:t>
            </a:r>
            <a:r>
              <a:rPr lang="en-US" sz="1000" i="1" baseline="0" dirty="0" smtClean="0"/>
              <a:t>Forming Intentional Disciples </a:t>
            </a:r>
            <a:r>
              <a:rPr lang="en-US" sz="1000" baseline="0" dirty="0" smtClean="0"/>
              <a:t>seminar</a:t>
            </a:r>
            <a:endParaRPr lang="en-US" sz="1000" dirty="0"/>
          </a:p>
        </p:txBody>
      </p:sp>
      <p:sp>
        <p:nvSpPr>
          <p:cNvPr id="4" name="Slide Number Placeholder 3"/>
          <p:cNvSpPr>
            <a:spLocks noGrp="1"/>
          </p:cNvSpPr>
          <p:nvPr>
            <p:ph type="sldNum" sz="quarter" idx="10"/>
          </p:nvPr>
        </p:nvSpPr>
        <p:spPr/>
        <p:txBody>
          <a:bodyPr/>
          <a:lstStyle/>
          <a:p>
            <a:fld id="{04B829A5-1FD3-4CCF-9D78-CBC27CD98C9C}" type="slidenum">
              <a:rPr lang="en-US" smtClean="0"/>
              <a:pPr/>
              <a:t>6</a:t>
            </a:fld>
            <a:endParaRPr lang="en-US"/>
          </a:p>
        </p:txBody>
      </p:sp>
    </p:spTree>
    <p:extLst>
      <p:ext uri="{BB962C8B-B14F-4D97-AF65-F5344CB8AC3E}">
        <p14:creationId xmlns="" xmlns:p14="http://schemas.microsoft.com/office/powerpoint/2010/main" val="2725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From Sherry Weddell, Catherine</a:t>
            </a:r>
            <a:r>
              <a:rPr lang="en-US" sz="1200" baseline="0" dirty="0" smtClean="0"/>
              <a:t> of Siena Institute, </a:t>
            </a:r>
            <a:r>
              <a:rPr lang="en-US" sz="1200" i="1" baseline="0" dirty="0" smtClean="0"/>
              <a:t>Forming Intentional Disciples </a:t>
            </a:r>
            <a:r>
              <a:rPr lang="en-US" sz="1200" baseline="0" dirty="0" smtClean="0"/>
              <a:t>seminar</a:t>
            </a:r>
            <a:endParaRPr lang="en-US" sz="1200" dirty="0"/>
          </a:p>
        </p:txBody>
      </p:sp>
      <p:sp>
        <p:nvSpPr>
          <p:cNvPr id="4" name="Slide Number Placeholder 3"/>
          <p:cNvSpPr>
            <a:spLocks noGrp="1"/>
          </p:cNvSpPr>
          <p:nvPr>
            <p:ph type="sldNum" sz="quarter" idx="10"/>
          </p:nvPr>
        </p:nvSpPr>
        <p:spPr/>
        <p:txBody>
          <a:bodyPr/>
          <a:lstStyle/>
          <a:p>
            <a:fld id="{04B829A5-1FD3-4CCF-9D78-CBC27CD98C9C}" type="slidenum">
              <a:rPr lang="en-US" smtClean="0"/>
              <a:pPr/>
              <a:t>7</a:t>
            </a:fld>
            <a:endParaRPr lang="en-US"/>
          </a:p>
        </p:txBody>
      </p:sp>
    </p:spTree>
    <p:extLst>
      <p:ext uri="{BB962C8B-B14F-4D97-AF65-F5344CB8AC3E}">
        <p14:creationId xmlns="" xmlns:p14="http://schemas.microsoft.com/office/powerpoint/2010/main" val="139386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ECCLESIAM SUAM</a:t>
            </a:r>
            <a:r>
              <a:rPr lang="en-US" dirty="0" smtClean="0"/>
              <a:t> ENCYCLICAL OF POPE PAUL VI, ON THE CHURCH, AUGUST 6, 1964</a:t>
            </a:r>
          </a:p>
          <a:p>
            <a:r>
              <a:rPr lang="en-US" i="1" dirty="0" err="1" smtClean="0">
                <a:hlinkClick r:id="rId3"/>
              </a:rPr>
              <a:t>Gaudium</a:t>
            </a:r>
            <a:r>
              <a:rPr lang="en-US" i="1" dirty="0" smtClean="0">
                <a:hlinkClick r:id="rId3"/>
              </a:rPr>
              <a:t> et </a:t>
            </a:r>
            <a:r>
              <a:rPr lang="en-US" i="1" dirty="0" err="1" smtClean="0">
                <a:hlinkClick r:id="rId3"/>
              </a:rPr>
              <a:t>Spes</a:t>
            </a:r>
            <a:r>
              <a:rPr lang="en-US" dirty="0" smtClean="0"/>
              <a:t> 19-21</a:t>
            </a:r>
          </a:p>
          <a:p>
            <a:r>
              <a:rPr lang="en-US" i="1" dirty="0" smtClean="0">
                <a:hlinkClick r:id="rId4"/>
              </a:rPr>
              <a:t>Lumen </a:t>
            </a:r>
            <a:r>
              <a:rPr lang="en-US" i="1" dirty="0" err="1" smtClean="0">
                <a:hlinkClick r:id="rId4"/>
              </a:rPr>
              <a:t>Gentium</a:t>
            </a:r>
            <a:r>
              <a:rPr lang="en-US" dirty="0" smtClean="0"/>
              <a:t> 14-16</a:t>
            </a:r>
            <a:endParaRPr lang="en-US" baseline="0" dirty="0" smtClean="0"/>
          </a:p>
        </p:txBody>
      </p:sp>
      <p:sp>
        <p:nvSpPr>
          <p:cNvPr id="4" name="Slide Number Placeholder 3"/>
          <p:cNvSpPr>
            <a:spLocks noGrp="1"/>
          </p:cNvSpPr>
          <p:nvPr>
            <p:ph type="sldNum" sz="quarter" idx="10"/>
          </p:nvPr>
        </p:nvSpPr>
        <p:spPr/>
        <p:txBody>
          <a:bodyPr/>
          <a:lstStyle/>
          <a:p>
            <a:fld id="{ACDCC5C0-D186-41E0-ABE8-2499B369187B}" type="slidenum">
              <a:rPr lang="en-US" smtClean="0"/>
              <a:pPr/>
              <a:t>8</a:t>
            </a:fld>
            <a:endParaRPr lang="en-US"/>
          </a:p>
        </p:txBody>
      </p:sp>
    </p:spTree>
    <p:extLst>
      <p:ext uri="{BB962C8B-B14F-4D97-AF65-F5344CB8AC3E}">
        <p14:creationId xmlns="" xmlns:p14="http://schemas.microsoft.com/office/powerpoint/2010/main" val="116963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ECCLESIAM SUAM</a:t>
            </a:r>
            <a:r>
              <a:rPr lang="en-US" dirty="0" smtClean="0"/>
              <a:t> ENCYCLICAL OF POPE PAUL VI, ON THE CHURCH, AUGUST 6, 1964</a:t>
            </a:r>
          </a:p>
          <a:p>
            <a:r>
              <a:rPr lang="en-US" i="1" dirty="0" err="1" smtClean="0">
                <a:hlinkClick r:id="rId3"/>
              </a:rPr>
              <a:t>Gaudium</a:t>
            </a:r>
            <a:r>
              <a:rPr lang="en-US" i="1" dirty="0" smtClean="0">
                <a:hlinkClick r:id="rId3"/>
              </a:rPr>
              <a:t> et </a:t>
            </a:r>
            <a:r>
              <a:rPr lang="en-US" i="1" dirty="0" err="1" smtClean="0">
                <a:hlinkClick r:id="rId3"/>
              </a:rPr>
              <a:t>Spes</a:t>
            </a:r>
            <a:r>
              <a:rPr lang="en-US" dirty="0" smtClean="0"/>
              <a:t> 19-21</a:t>
            </a:r>
          </a:p>
          <a:p>
            <a:r>
              <a:rPr lang="en-US" i="1" dirty="0" smtClean="0">
                <a:hlinkClick r:id="rId4"/>
              </a:rPr>
              <a:t>Lumen </a:t>
            </a:r>
            <a:r>
              <a:rPr lang="en-US" i="1" dirty="0" err="1" smtClean="0">
                <a:hlinkClick r:id="rId4"/>
              </a:rPr>
              <a:t>Gentium</a:t>
            </a:r>
            <a:r>
              <a:rPr lang="en-US" dirty="0" smtClean="0"/>
              <a:t> 14-16</a:t>
            </a:r>
            <a:endParaRPr lang="en-US" baseline="0" dirty="0" smtClean="0"/>
          </a:p>
        </p:txBody>
      </p:sp>
      <p:sp>
        <p:nvSpPr>
          <p:cNvPr id="4" name="Slide Number Placeholder 3"/>
          <p:cNvSpPr>
            <a:spLocks noGrp="1"/>
          </p:cNvSpPr>
          <p:nvPr>
            <p:ph type="sldNum" sz="quarter" idx="10"/>
          </p:nvPr>
        </p:nvSpPr>
        <p:spPr/>
        <p:txBody>
          <a:bodyPr/>
          <a:lstStyle/>
          <a:p>
            <a:fld id="{7BE31138-C499-43EF-BF5E-15F71864D8D7}" type="slidenum">
              <a:rPr lang="en-US" smtClean="0"/>
              <a:pPr/>
              <a:t>9</a:t>
            </a:fld>
            <a:endParaRPr lang="en-US"/>
          </a:p>
        </p:txBody>
      </p:sp>
    </p:spTree>
    <p:extLst>
      <p:ext uri="{BB962C8B-B14F-4D97-AF65-F5344CB8AC3E}">
        <p14:creationId xmlns="" xmlns:p14="http://schemas.microsoft.com/office/powerpoint/2010/main" val="399394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70AED4B-DB3F-473C-8A6E-1630BD3A689B}" type="slidenum">
              <a:rPr lang="en-US" smtClean="0"/>
              <a:pPr/>
              <a:t>10</a:t>
            </a:fld>
            <a:endParaRPr lang="en-US"/>
          </a:p>
        </p:txBody>
      </p:sp>
    </p:spTree>
    <p:extLst>
      <p:ext uri="{BB962C8B-B14F-4D97-AF65-F5344CB8AC3E}">
        <p14:creationId xmlns="" xmlns:p14="http://schemas.microsoft.com/office/powerpoint/2010/main" val="1740516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984523"/>
            <a:ext cx="9144000" cy="1216277"/>
          </a:xfrm>
        </p:spPr>
        <p:txBody>
          <a:bodyPr wrap="none" anchor="t">
            <a:normAutofit/>
          </a:bodyPr>
          <a:lstStyle>
            <a:lvl1pPr algn="r">
              <a:defRPr sz="80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Fira Sans" panose="020B0503050000020004" pitchFamily="34" charset="0"/>
                <a:ea typeface="Fira Sans" panose="020B05030500000200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09800" y="4087016"/>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CB0F339-773B-45A3-A6E2-BE1EB942A5D7}"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EB354-7D81-4DE5-BA70-877538B83871}" type="slidenum">
              <a:rPr lang="en-US" smtClean="0"/>
              <a:pPr/>
              <a:t>‹#›</a:t>
            </a:fld>
            <a:endParaRPr lang="en-US"/>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06308" y="278422"/>
            <a:ext cx="10156251" cy="3808594"/>
          </a:xfrm>
          <a:prstGeom prst="rect">
            <a:avLst/>
          </a:prstGeom>
        </p:spPr>
      </p:pic>
    </p:spTree>
    <p:extLst>
      <p:ext uri="{BB962C8B-B14F-4D97-AF65-F5344CB8AC3E}">
        <p14:creationId xmlns="" xmlns:p14="http://schemas.microsoft.com/office/powerpoint/2010/main" val="1700121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2482" y="4364622"/>
            <a:ext cx="10515600" cy="81935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252481" y="5183977"/>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0F339-773B-45A3-A6E2-BE1EB942A5D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354-7D81-4DE5-BA70-877538B83871}" type="slidenum">
              <a:rPr lang="en-US" smtClean="0"/>
              <a:pPr/>
              <a:t>‹#›</a:t>
            </a:fld>
            <a:endParaRPr lang="en-US"/>
          </a:p>
        </p:txBody>
      </p:sp>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230639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55378" y="4424662"/>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pPr/>
              <a:t>1/27/2016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pic>
        <p:nvPicPr>
          <p:cNvPr id="9" name="Picture 8"/>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906308" y="278422"/>
            <a:ext cx="10156251" cy="3808594"/>
          </a:xfrm>
          <a:prstGeom prst="rect">
            <a:avLst/>
          </a:prstGeom>
        </p:spPr>
      </p:pic>
    </p:spTree>
    <p:extLst>
      <p:ext uri="{BB962C8B-B14F-4D97-AF65-F5344CB8AC3E}">
        <p14:creationId xmlns="" xmlns:p14="http://schemas.microsoft.com/office/powerpoint/2010/main" val="34152554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0F339-773B-45A3-A6E2-BE1EB942A5D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354-7D81-4DE5-BA70-877538B83871}" type="slidenum">
              <a:rPr lang="en-US" smtClean="0"/>
              <a:pPr/>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755042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3984171"/>
            <a:ext cx="10515600" cy="854631"/>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0F339-773B-45A3-A6E2-BE1EB942A5D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354-7D81-4DE5-BA70-877538B83871}" type="slidenum">
              <a:rPr lang="en-US" smtClean="0"/>
              <a:pPr/>
              <a:t>‹#›</a:t>
            </a:fld>
            <a:endParaRPr lang="en-US"/>
          </a:p>
        </p:txBody>
      </p:sp>
    </p:spTree>
    <p:extLst>
      <p:ext uri="{BB962C8B-B14F-4D97-AF65-F5344CB8AC3E}">
        <p14:creationId xmlns="" xmlns:p14="http://schemas.microsoft.com/office/powerpoint/2010/main" val="237108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084332" y="365125"/>
            <a:ext cx="10269468"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CB0F339-773B-45A3-A6E2-BE1EB942A5D7}"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EB354-7D81-4DE5-BA70-877538B83871}" type="slidenum">
              <a:rPr lang="en-US" smtClean="0"/>
              <a:pPr/>
              <a:t>‹#›</a:t>
            </a:fld>
            <a:endParaRPr lang="en-US"/>
          </a:p>
        </p:txBody>
      </p:sp>
      <p:pic>
        <p:nvPicPr>
          <p:cNvPr id="14" name="Picture 13"/>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247017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084332" y="365125"/>
            <a:ext cx="10269468"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CB0F339-773B-45A3-A6E2-BE1EB942A5D7}"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EB354-7D81-4DE5-BA70-877538B83871}" type="slidenum">
              <a:rPr lang="en-US" smtClean="0"/>
              <a:pPr/>
              <a:t>‹#›</a:t>
            </a:fld>
            <a:endParaRPr lang="en-US"/>
          </a:p>
        </p:txBody>
      </p:sp>
      <p:pic>
        <p:nvPicPr>
          <p:cNvPr id="16" name="Picture 15"/>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1614481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0F339-773B-45A3-A6E2-BE1EB942A5D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354-7D81-4DE5-BA70-877538B83871}" type="slidenum">
              <a:rPr lang="en-US" smtClean="0"/>
              <a:pPr/>
              <a:t>‹#›</a:t>
            </a:fld>
            <a:endParaRPr lang="en-US"/>
          </a:p>
        </p:txBody>
      </p:sp>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142760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0F339-773B-45A3-A6E2-BE1EB942A5D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354-7D81-4DE5-BA70-877538B83871}" type="slidenum">
              <a:rPr lang="en-US" smtClean="0"/>
              <a:pPr/>
              <a:t>‹#›</a:t>
            </a:fld>
            <a:endParaRPr lang="en-US"/>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352184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0F339-773B-45A3-A6E2-BE1EB942A5D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354-7D81-4DE5-BA70-877538B83871}" type="slidenum">
              <a:rPr lang="en-US" smtClean="0"/>
              <a:pPr/>
              <a:t>‹#›</a:t>
            </a:fld>
            <a:endParaRPr lang="en-US"/>
          </a:p>
        </p:txBody>
      </p:sp>
      <p:pic>
        <p:nvPicPr>
          <p:cNvPr id="11" name="Picture 10"/>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32217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1084332" y="5019868"/>
            <a:ext cx="8914200" cy="1085649"/>
          </a:xfrm>
        </p:spPr>
        <p:txBody>
          <a:bodyPr wrap="none" anchor="t">
            <a:normAutofit/>
          </a:bodyPr>
          <a:lstStyle>
            <a:lvl1pPr algn="l">
              <a:defRPr sz="72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Fira Sans" panose="020B0503050000020004" pitchFamily="34" charset="0"/>
                <a:ea typeface="Fira Sans" panose="020B05030500000200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1084332" y="4153735"/>
            <a:ext cx="8853473"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B0F339-773B-45A3-A6E2-BE1EB942A5D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354-7D81-4DE5-BA70-877538B83871}" type="slidenum">
              <a:rPr lang="en-US" smtClean="0"/>
              <a:pPr/>
              <a:t>‹#›</a:t>
            </a:fld>
            <a:endParaRPr lang="en-US"/>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06308" y="278422"/>
            <a:ext cx="10156251" cy="3808594"/>
          </a:xfrm>
          <a:prstGeom prst="rect">
            <a:avLst/>
          </a:prstGeom>
        </p:spPr>
      </p:pic>
    </p:spTree>
    <p:extLst>
      <p:ext uri="{BB962C8B-B14F-4D97-AF65-F5344CB8AC3E}">
        <p14:creationId xmlns="" xmlns:p14="http://schemas.microsoft.com/office/powerpoint/2010/main" val="330428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B0F339-773B-45A3-A6E2-BE1EB942A5D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354-7D81-4DE5-BA70-877538B83871}" type="slidenum">
              <a:rPr lang="en-US" smtClean="0"/>
              <a:pPr/>
              <a:t>‹#›</a:t>
            </a:fld>
            <a:endParaRPr lang="en-US"/>
          </a:p>
        </p:txBody>
      </p:sp>
      <p:pic>
        <p:nvPicPr>
          <p:cNvPr id="9" name="Picture 8"/>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146962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538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B0F339-773B-45A3-A6E2-BE1EB942A5D7}"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EB354-7D81-4DE5-BA70-877538B83871}" type="slidenum">
              <a:rPr lang="en-US" smtClean="0"/>
              <a:pPr/>
              <a:t>‹#›</a:t>
            </a:fld>
            <a:endParaRPr lang="en-US"/>
          </a:p>
        </p:txBody>
      </p:sp>
      <p:pic>
        <p:nvPicPr>
          <p:cNvPr id="10" name="Picture 9"/>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8341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B0F339-773B-45A3-A6E2-BE1EB942A5D7}"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EB354-7D81-4DE5-BA70-877538B83871}" type="slidenum">
              <a:rPr lang="en-US" smtClean="0"/>
              <a:pPr/>
              <a:t>‹#›</a:t>
            </a:fld>
            <a:endParaRPr lang="en-US"/>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52206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0F339-773B-45A3-A6E2-BE1EB942A5D7}"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EB354-7D81-4DE5-BA70-877538B83871}" type="slidenum">
              <a:rPr lang="en-US" smtClean="0"/>
              <a:pPr/>
              <a:t>‹#›</a:t>
            </a:fld>
            <a:endParaRPr lang="en-US"/>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3377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332" y="457200"/>
            <a:ext cx="368769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0F339-773B-45A3-A6E2-BE1EB942A5D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354-7D81-4DE5-BA70-877538B83871}" type="slidenum">
              <a:rPr lang="en-US" smtClean="0"/>
              <a:pPr/>
              <a:t>‹#›</a:t>
            </a:fld>
            <a:endParaRPr lang="en-US"/>
          </a:p>
        </p:txBody>
      </p:sp>
      <p:pic>
        <p:nvPicPr>
          <p:cNvPr id="9" name="Picture 8"/>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424851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9718" y="457200"/>
            <a:ext cx="368769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46735" y="99536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55386"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0F339-773B-45A3-A6E2-BE1EB942A5D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354-7D81-4DE5-BA70-877538B83871}" type="slidenum">
              <a:rPr lang="en-US" smtClean="0"/>
              <a:pPr/>
              <a:t>‹#›</a:t>
            </a:fld>
            <a:endParaRPr lang="en-US"/>
          </a:p>
        </p:txBody>
      </p:sp>
      <p:pic>
        <p:nvPicPr>
          <p:cNvPr id="9" name="Picture 8"/>
          <p:cNvPicPr>
            <a:picLocks noChangeAspect="1"/>
          </p:cNvPicPr>
          <p:nvPr/>
        </p:nvPicPr>
        <p:blipFill rotWithShape="1">
          <a:blip r:embed="rId2" cstate="print">
            <a:extLst>
              <a:ext uri="{28A0092B-C50C-407E-A947-70E740481C1C}">
                <a14:useLocalDpi xmlns="" xmlns:a14="http://schemas.microsoft.com/office/drawing/2010/main" val="0"/>
              </a:ext>
            </a:extLst>
          </a:blip>
          <a:srcRect l="6253" r="83351" b="34511"/>
          <a:stretch/>
        </p:blipFill>
        <p:spPr>
          <a:xfrm>
            <a:off x="-18661" y="0"/>
            <a:ext cx="1091681" cy="6876662"/>
          </a:xfrm>
          <a:prstGeom prst="rect">
            <a:avLst/>
          </a:prstGeom>
        </p:spPr>
      </p:pic>
    </p:spTree>
    <p:extLst>
      <p:ext uri="{BB962C8B-B14F-4D97-AF65-F5344CB8AC3E}">
        <p14:creationId xmlns="" xmlns:p14="http://schemas.microsoft.com/office/powerpoint/2010/main" val="59615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C6C8"/>
            </a:gs>
            <a:gs pos="8000">
              <a:srgbClr val="0C93D1"/>
            </a:gs>
            <a:gs pos="100000">
              <a:srgbClr val="006B80"/>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0000" y="365125"/>
            <a:ext cx="102338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84332" y="6356350"/>
            <a:ext cx="2497067"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cs typeface="Arial" panose="020B0604020202020204" pitchFamily="34" charset="0"/>
              </a:defRPr>
            </a:lvl1pPr>
          </a:lstStyle>
          <a:p>
            <a:fld id="{9CB0F339-773B-45A3-A6E2-BE1EB942A5D7}" type="datetimeFigureOut">
              <a:rPr lang="en-US" smtClean="0"/>
              <a:pPr/>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cs typeface="Arial" panose="020B0604020202020204" pitchFamily="34" charset="0"/>
              </a:defRPr>
            </a:lvl1pPr>
          </a:lstStyle>
          <a:p>
            <a:fld id="{43DEB354-7D81-4DE5-BA70-877538B83871}" type="slidenum">
              <a:rPr lang="en-US" smtClean="0"/>
              <a:pPr/>
              <a:t>‹#›</a:t>
            </a:fld>
            <a:endParaRPr lang="en-US"/>
          </a:p>
        </p:txBody>
      </p:sp>
    </p:spTree>
    <p:extLst>
      <p:ext uri="{BB962C8B-B14F-4D97-AF65-F5344CB8AC3E}">
        <p14:creationId xmlns="" xmlns:p14="http://schemas.microsoft.com/office/powerpoint/2010/main" val="277984791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baseline="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Fira Sans" panose="020B0503050000020004" pitchFamily="34" charset="0"/>
          <a:ea typeface="Fira Sans" panose="020B050305000002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WXv9DFtcgCFYmMDQodHg8Bxg&amp;url=http://pazehoski.com/tag/relationship/&amp;psig=AFQjCNHncjCvfhFqwF3QAtNWUm6rM4u_Pw&amp;ust=144448525499555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013098"/>
            <a:ext cx="9144000" cy="1844902"/>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SOW-REAPP: A Process of Formation</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3" name="Subtitle 2"/>
          <p:cNvSpPr>
            <a:spLocks noGrp="1"/>
          </p:cNvSpPr>
          <p:nvPr>
            <p:ph type="subTitle" idx="1"/>
          </p:nvPr>
        </p:nvSpPr>
        <p:spPr>
          <a:xfrm>
            <a:off x="2824162" y="4259073"/>
            <a:ext cx="9144000" cy="754025"/>
          </a:xfrm>
        </p:spPr>
        <p:txBody>
          <a:bodyPr/>
          <a:lstStyle/>
          <a:p>
            <a:r>
              <a:rPr lang="en-US" dirty="0" smtClean="0">
                <a:solidFill>
                  <a:schemeClr val="tx1"/>
                </a:solidFill>
                <a:latin typeface="Arial" panose="020B0604020202020204" pitchFamily="34" charset="0"/>
              </a:rPr>
              <a:t>“…Ever Ancient, Ever New…”</a:t>
            </a:r>
            <a:endParaRPr lang="en-US" dirty="0">
              <a:solidFill>
                <a:schemeClr val="tx1"/>
              </a:solidFill>
              <a:latin typeface="Arial" panose="020B0604020202020204" pitchFamily="34" charset="0"/>
            </a:endParaRPr>
          </a:p>
        </p:txBody>
      </p:sp>
    </p:spTree>
    <p:extLst>
      <p:ext uri="{BB962C8B-B14F-4D97-AF65-F5344CB8AC3E}">
        <p14:creationId xmlns="" xmlns:p14="http://schemas.microsoft.com/office/powerpoint/2010/main" val="30102364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414" y="152400"/>
            <a:ext cx="8229600" cy="990600"/>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Modern Paganism</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4" name="Content Placeholder 3"/>
          <p:cNvSpPr>
            <a:spLocks noGrp="1"/>
          </p:cNvSpPr>
          <p:nvPr>
            <p:ph idx="1"/>
          </p:nvPr>
        </p:nvSpPr>
        <p:spPr>
          <a:xfrm>
            <a:off x="1378635" y="1702190"/>
            <a:ext cx="10663310" cy="5155809"/>
          </a:xfrm>
        </p:spPr>
        <p:txBody>
          <a:bodyPr>
            <a:normAutofit/>
          </a:bodyPr>
          <a:lstStyle/>
          <a:p>
            <a:pPr>
              <a:buNone/>
            </a:pPr>
            <a:r>
              <a:rPr lang="en-US" dirty="0">
                <a:solidFill>
                  <a:schemeClr val="tx1"/>
                </a:solidFill>
              </a:rPr>
              <a:t>Nike- god </a:t>
            </a:r>
            <a:r>
              <a:rPr lang="en-US" dirty="0" smtClean="0">
                <a:solidFill>
                  <a:schemeClr val="tx1"/>
                </a:solidFill>
              </a:rPr>
              <a:t>of all things athletic (Victory)</a:t>
            </a:r>
            <a:endParaRPr lang="en-US" dirty="0">
              <a:solidFill>
                <a:schemeClr val="tx1"/>
              </a:solidFill>
            </a:endParaRPr>
          </a:p>
          <a:p>
            <a:pPr>
              <a:buNone/>
            </a:pPr>
            <a:r>
              <a:rPr lang="en-US" dirty="0" smtClean="0">
                <a:solidFill>
                  <a:schemeClr val="tx1"/>
                </a:solidFill>
              </a:rPr>
              <a:t>Hypnos- god of sleep</a:t>
            </a:r>
          </a:p>
          <a:p>
            <a:pPr>
              <a:buNone/>
            </a:pPr>
            <a:r>
              <a:rPr lang="en-US" dirty="0" err="1" smtClean="0">
                <a:solidFill>
                  <a:schemeClr val="tx1"/>
                </a:solidFill>
              </a:rPr>
              <a:t>Adephagia</a:t>
            </a:r>
            <a:r>
              <a:rPr lang="en-US" dirty="0" smtClean="0">
                <a:solidFill>
                  <a:schemeClr val="tx1"/>
                </a:solidFill>
              </a:rPr>
              <a:t>- goddess of foodies (gluttony)</a:t>
            </a:r>
          </a:p>
          <a:p>
            <a:pPr>
              <a:buNone/>
            </a:pPr>
            <a:r>
              <a:rPr lang="en-US" dirty="0" smtClean="0">
                <a:solidFill>
                  <a:schemeClr val="tx1"/>
                </a:solidFill>
              </a:rPr>
              <a:t>Sophia- goddess of science (knowledge and wisdom)</a:t>
            </a:r>
          </a:p>
          <a:p>
            <a:pPr>
              <a:buNone/>
            </a:pPr>
            <a:r>
              <a:rPr lang="en-US" dirty="0" err="1" smtClean="0">
                <a:solidFill>
                  <a:schemeClr val="tx1"/>
                </a:solidFill>
              </a:rPr>
              <a:t>Chronos</a:t>
            </a:r>
            <a:r>
              <a:rPr lang="en-US" dirty="0" smtClean="0">
                <a:solidFill>
                  <a:schemeClr val="tx1"/>
                </a:solidFill>
              </a:rPr>
              <a:t>- keeper of busy moms (time)</a:t>
            </a:r>
          </a:p>
          <a:p>
            <a:pPr>
              <a:buNone/>
            </a:pPr>
            <a:r>
              <a:rPr lang="en-US" dirty="0" smtClean="0">
                <a:solidFill>
                  <a:schemeClr val="tx1"/>
                </a:solidFill>
              </a:rPr>
              <a:t>Hera- goddess of the home </a:t>
            </a:r>
          </a:p>
          <a:p>
            <a:pPr>
              <a:buNone/>
            </a:pPr>
            <a:r>
              <a:rPr lang="en-US" dirty="0" smtClean="0">
                <a:solidFill>
                  <a:schemeClr val="tx1"/>
                </a:solidFill>
              </a:rPr>
              <a:t>Hebe- goddess of video games (youth and play)</a:t>
            </a:r>
          </a:p>
          <a:p>
            <a:pPr>
              <a:buNone/>
            </a:pPr>
            <a:r>
              <a:rPr lang="en-US" dirty="0" smtClean="0">
                <a:solidFill>
                  <a:schemeClr val="tx1"/>
                </a:solidFill>
              </a:rPr>
              <a:t>Doris- god of fishermen and Artemis- goddess of the hunt</a:t>
            </a:r>
          </a:p>
          <a:p>
            <a:pPr>
              <a:buNone/>
            </a:pPr>
            <a:r>
              <a:rPr lang="en-US" dirty="0" smtClean="0">
                <a:solidFill>
                  <a:schemeClr val="tx1"/>
                </a:solidFill>
              </a:rPr>
              <a:t>Eros and Aphrodite- gods of porn and adultery (love and beauty) </a:t>
            </a:r>
          </a:p>
          <a:p>
            <a:pPr>
              <a:buNone/>
            </a:pPr>
            <a:r>
              <a:rPr lang="en-US" dirty="0" smtClean="0">
                <a:solidFill>
                  <a:schemeClr val="tx1"/>
                </a:solidFill>
              </a:rPr>
              <a:t>Google- god of the internet</a:t>
            </a:r>
          </a:p>
          <a:p>
            <a:pPr>
              <a:buNone/>
            </a:pPr>
            <a:endParaRPr lang="en-US" dirty="0"/>
          </a:p>
        </p:txBody>
      </p:sp>
      <p:pic>
        <p:nvPicPr>
          <p:cNvPr id="1026" name="Picture 2" descr="https://upload.wikimedia.org/wikipedia/en/b/bf/Discworld_gods.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611" r="7083"/>
          <a:stretch/>
        </p:blipFill>
        <p:spPr bwMode="auto">
          <a:xfrm>
            <a:off x="8154572" y="230577"/>
            <a:ext cx="4037428" cy="2943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271401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712" y="0"/>
            <a:ext cx="10233800" cy="1325563"/>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The “Average” Catholic</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3" name="Content Placeholder 2"/>
          <p:cNvSpPr>
            <a:spLocks noGrp="1"/>
          </p:cNvSpPr>
          <p:nvPr>
            <p:ph idx="1"/>
          </p:nvPr>
        </p:nvSpPr>
        <p:spPr>
          <a:xfrm>
            <a:off x="3513137" y="5957888"/>
            <a:ext cx="6014959" cy="1116013"/>
          </a:xfrm>
        </p:spPr>
        <p:txBody>
          <a:bodyPr>
            <a:normAutofit/>
          </a:bodyPr>
          <a:lstStyle/>
          <a:p>
            <a:pPr algn="ctr">
              <a:buNone/>
            </a:pPr>
            <a:r>
              <a:rPr lang="en-US" sz="3200" b="1" dirty="0" smtClean="0"/>
              <a:t>Moralistic Therapeutic Deism</a:t>
            </a:r>
          </a:p>
          <a:p>
            <a:pPr marL="0" indent="0" algn="ctr">
              <a:buNone/>
            </a:pPr>
            <a:endParaRPr lang="en-US" dirty="0" smtClean="0"/>
          </a:p>
          <a:p>
            <a:pPr algn="ctr"/>
            <a:endParaRPr lang="en-US" dirty="0" smtClean="0"/>
          </a:p>
          <a:p>
            <a:pPr algn="ctr"/>
            <a:endParaRPr lang="en-US" dirty="0"/>
          </a:p>
        </p:txBody>
      </p:sp>
      <p:pic>
        <p:nvPicPr>
          <p:cNvPr id="1026" name="Picture 2" descr="http://myodyssey1to0.files.wordpress.com/2011/10/buddy-christ.jpg?w=305&amp;h=24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13137" y="1090782"/>
            <a:ext cx="6014959" cy="47528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51373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SOW-REAPP</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3" name="Subtitle 2"/>
          <p:cNvSpPr>
            <a:spLocks noGrp="1"/>
          </p:cNvSpPr>
          <p:nvPr>
            <p:ph type="subTitle" idx="1"/>
          </p:nvPr>
        </p:nvSpPr>
        <p:spPr/>
        <p:txBody>
          <a:bodyPr/>
          <a:lstStyle/>
          <a:p>
            <a:r>
              <a:rPr lang="en-US" dirty="0" smtClean="0">
                <a:solidFill>
                  <a:schemeClr val="tx1"/>
                </a:solidFill>
                <a:latin typeface="Arial" panose="020B0604020202020204" pitchFamily="34" charset="0"/>
                <a:ea typeface="Fira Sans" panose="020B0503050000020004" pitchFamily="34" charset="0"/>
              </a:rPr>
              <a:t>Encountering the </a:t>
            </a:r>
            <a:r>
              <a:rPr lang="en-US" i="1" dirty="0" smtClean="0">
                <a:solidFill>
                  <a:schemeClr val="tx1"/>
                </a:solidFill>
                <a:latin typeface="Arial" panose="020B0604020202020204" pitchFamily="34" charset="0"/>
                <a:ea typeface="Fira Sans" panose="020B0503050000020004" pitchFamily="34" charset="0"/>
              </a:rPr>
              <a:t>Real</a:t>
            </a:r>
            <a:r>
              <a:rPr lang="en-US" dirty="0" smtClean="0">
                <a:solidFill>
                  <a:schemeClr val="tx1"/>
                </a:solidFill>
                <a:latin typeface="Arial" panose="020B0604020202020204" pitchFamily="34" charset="0"/>
                <a:ea typeface="Fira Sans" panose="020B0503050000020004" pitchFamily="34" charset="0"/>
              </a:rPr>
              <a:t> Jesus</a:t>
            </a:r>
            <a:endParaRPr lang="en-US" dirty="0">
              <a:solidFill>
                <a:schemeClr val="tx1"/>
              </a:solidFill>
              <a:latin typeface="Arial" panose="020B0604020202020204" pitchFamily="34" charset="0"/>
              <a:ea typeface="Fira Sans" panose="020B0503050000020004" pitchFamily="34" charset="0"/>
            </a:endParaRPr>
          </a:p>
        </p:txBody>
      </p:sp>
    </p:spTree>
    <p:extLst>
      <p:ext uri="{BB962C8B-B14F-4D97-AF65-F5344CB8AC3E}">
        <p14:creationId xmlns="" xmlns:p14="http://schemas.microsoft.com/office/powerpoint/2010/main" val="154864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43013" y="274638"/>
            <a:ext cx="5432107" cy="1143000"/>
          </a:xfrm>
        </p:spPr>
        <p:txBody>
          <a:bodyPr>
            <a:noAutofit/>
          </a:bodyPr>
          <a:lstStyle/>
          <a:p>
            <a:r>
              <a:rPr lang="en-US" b="1"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SOW-REAPP</a:t>
            </a:r>
            <a:endParaRPr lang="en-US" sz="2800" b="1"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r="-100" b="30794"/>
          <a:stretch/>
        </p:blipFill>
        <p:spPr>
          <a:xfrm>
            <a:off x="1070582" y="2975625"/>
            <a:ext cx="11121418" cy="3882375"/>
          </a:xfrm>
          <a:prstGeom prst="rect">
            <a:avLst/>
          </a:prstGeom>
        </p:spPr>
      </p:pic>
      <p:sp>
        <p:nvSpPr>
          <p:cNvPr id="3" name="TextBox 2"/>
          <p:cNvSpPr txBox="1"/>
          <p:nvPr/>
        </p:nvSpPr>
        <p:spPr>
          <a:xfrm>
            <a:off x="1243012" y="1630680"/>
            <a:ext cx="10948987" cy="132343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A Process of Discernment and Formation for the Experience of a Lifetime</a:t>
            </a:r>
            <a:endParaRPr lang="en-US" sz="4000" dirty="0"/>
          </a:p>
        </p:txBody>
      </p:sp>
      <p:sp>
        <p:nvSpPr>
          <p:cNvPr id="4" name="Rectangle 3"/>
          <p:cNvSpPr/>
          <p:nvPr/>
        </p:nvSpPr>
        <p:spPr>
          <a:xfrm>
            <a:off x="5063196" y="328467"/>
            <a:ext cx="512549" cy="523220"/>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ea typeface="Fira Sans" panose="020B0503050000020004" pitchFamily="34" charset="0"/>
                <a:cs typeface="Times New Roman" panose="02020603050405020304" pitchFamily="18" charset="0"/>
              </a:rPr>
              <a:t>™</a:t>
            </a:r>
            <a:endParaRPr lang="en-US" sz="2800" dirty="0"/>
          </a:p>
        </p:txBody>
      </p:sp>
    </p:spTree>
    <p:extLst>
      <p:ext uri="{BB962C8B-B14F-4D97-AF65-F5344CB8AC3E}">
        <p14:creationId xmlns="" xmlns:p14="http://schemas.microsoft.com/office/powerpoint/2010/main" val="11332557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29702" y="7816"/>
            <a:ext cx="9047746" cy="1143000"/>
          </a:xfrm>
        </p:spPr>
        <p:txBody>
          <a:bodyPr>
            <a:normAutofit/>
          </a:bodyPr>
          <a:lstStyle/>
          <a:p>
            <a:r>
              <a:rPr lang="en-US" sz="6000" b="1" dirty="0" smtClean="0">
                <a:latin typeface="Baskerville Old Face" panose="02020602080505020303" pitchFamily="18" charset="0"/>
              </a:rPr>
              <a:t>Discernment </a:t>
            </a:r>
            <a:endParaRPr lang="en-US" sz="6000" b="1" dirty="0">
              <a:latin typeface="Baskerville Old Face" panose="02020602080505020303" pitchFamily="18"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00275" y="993909"/>
            <a:ext cx="8986838" cy="5864091"/>
          </a:xfrm>
          <a:prstGeom prst="rect">
            <a:avLst/>
          </a:prstGeom>
        </p:spPr>
      </p:pic>
    </p:spTree>
    <p:extLst>
      <p:ext uri="{BB962C8B-B14F-4D97-AF65-F5344CB8AC3E}">
        <p14:creationId xmlns="" xmlns:p14="http://schemas.microsoft.com/office/powerpoint/2010/main" val="19219909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t="30317" b="15286"/>
          <a:stretch/>
        </p:blipFill>
        <p:spPr>
          <a:xfrm>
            <a:off x="7672387" y="2510209"/>
            <a:ext cx="3990976" cy="2876178"/>
          </a:xfrm>
          <a:prstGeom prst="rect">
            <a:avLst/>
          </a:prstGeom>
        </p:spPr>
      </p:pic>
      <p:sp>
        <p:nvSpPr>
          <p:cNvPr id="7" name="Title 6"/>
          <p:cNvSpPr>
            <a:spLocks noGrp="1"/>
          </p:cNvSpPr>
          <p:nvPr>
            <p:ph type="title"/>
          </p:nvPr>
        </p:nvSpPr>
        <p:spPr>
          <a:xfrm>
            <a:off x="1153551" y="274638"/>
            <a:ext cx="10772149" cy="1143000"/>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Areas of Formation</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275949" y="2399084"/>
            <a:ext cx="9314045" cy="4525963"/>
          </a:xfrm>
        </p:spPr>
        <p:txBody>
          <a:bodyPr>
            <a:normAutofit/>
          </a:bodyPr>
          <a:lstStyle/>
          <a:p>
            <a:r>
              <a:rPr lang="en-US" sz="4400" dirty="0" smtClean="0">
                <a:solidFill>
                  <a:schemeClr val="tx1"/>
                </a:solidFill>
              </a:rPr>
              <a:t>Human Formation</a:t>
            </a:r>
          </a:p>
          <a:p>
            <a:r>
              <a:rPr lang="en-US" sz="4400" dirty="0" smtClean="0">
                <a:solidFill>
                  <a:schemeClr val="tx1"/>
                </a:solidFill>
              </a:rPr>
              <a:t>Intellectual Formation</a:t>
            </a:r>
          </a:p>
          <a:p>
            <a:r>
              <a:rPr lang="en-US" sz="4400" dirty="0" smtClean="0">
                <a:solidFill>
                  <a:schemeClr val="tx1"/>
                </a:solidFill>
              </a:rPr>
              <a:t>Spiritual Formation</a:t>
            </a:r>
          </a:p>
          <a:p>
            <a:r>
              <a:rPr lang="en-US" sz="4400" dirty="0" smtClean="0">
                <a:solidFill>
                  <a:schemeClr val="tx1"/>
                </a:solidFill>
              </a:rPr>
              <a:t>Apostolic Formation</a:t>
            </a:r>
            <a:endParaRPr lang="en-US" sz="4400" dirty="0">
              <a:solidFill>
                <a:schemeClr val="tx1"/>
              </a:solidFill>
            </a:endParaRPr>
          </a:p>
        </p:txBody>
      </p:sp>
    </p:spTree>
    <p:extLst>
      <p:ext uri="{BB962C8B-B14F-4D97-AF65-F5344CB8AC3E}">
        <p14:creationId xmlns="" xmlns:p14="http://schemas.microsoft.com/office/powerpoint/2010/main" val="2647814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4228" y="510114"/>
            <a:ext cx="6156333" cy="1143000"/>
          </a:xfrm>
        </p:spPr>
        <p:txBody>
          <a:bodyPr>
            <a:no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Thresholds of Conversion</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434905" y="2135091"/>
            <a:ext cx="10583839" cy="4525963"/>
          </a:xfrm>
        </p:spPr>
        <p:txBody>
          <a:bodyPr>
            <a:normAutofit/>
          </a:bodyPr>
          <a:lstStyle/>
          <a:p>
            <a:r>
              <a:rPr lang="en-US" sz="4400" dirty="0" smtClean="0">
                <a:solidFill>
                  <a:schemeClr val="tx1"/>
                </a:solidFill>
              </a:rPr>
              <a:t>Trust</a:t>
            </a:r>
          </a:p>
          <a:p>
            <a:r>
              <a:rPr lang="en-US" sz="4400" dirty="0" smtClean="0">
                <a:solidFill>
                  <a:schemeClr val="tx1"/>
                </a:solidFill>
              </a:rPr>
              <a:t>Curiosity</a:t>
            </a:r>
          </a:p>
          <a:p>
            <a:r>
              <a:rPr lang="en-US" sz="4400" dirty="0" smtClean="0">
                <a:solidFill>
                  <a:schemeClr val="tx1"/>
                </a:solidFill>
              </a:rPr>
              <a:t>Openness</a:t>
            </a:r>
          </a:p>
          <a:p>
            <a:r>
              <a:rPr lang="en-US" sz="4400" dirty="0" smtClean="0">
                <a:solidFill>
                  <a:schemeClr val="tx1"/>
                </a:solidFill>
              </a:rPr>
              <a:t>Seeking</a:t>
            </a:r>
          </a:p>
          <a:p>
            <a:r>
              <a:rPr lang="en-US" sz="4400" dirty="0" smtClean="0">
                <a:solidFill>
                  <a:schemeClr val="tx1"/>
                </a:solidFill>
              </a:rPr>
              <a:t>Discipleship</a:t>
            </a:r>
            <a:endParaRPr lang="en-US" sz="44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3816" y="0"/>
            <a:ext cx="4568183" cy="6858000"/>
          </a:xfrm>
          <a:prstGeom prst="rect">
            <a:avLst/>
          </a:prstGeom>
        </p:spPr>
      </p:pic>
    </p:spTree>
    <p:extLst>
      <p:ext uri="{BB962C8B-B14F-4D97-AF65-F5344CB8AC3E}">
        <p14:creationId xmlns="" xmlns:p14="http://schemas.microsoft.com/office/powerpoint/2010/main" val="37157721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4228" y="7816"/>
            <a:ext cx="10683220" cy="1143000"/>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Narrative</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43138" y="984670"/>
            <a:ext cx="9225126" cy="5873330"/>
          </a:xfrm>
          <a:prstGeom prst="rect">
            <a:avLst/>
          </a:prstGeom>
        </p:spPr>
      </p:pic>
    </p:spTree>
    <p:extLst>
      <p:ext uri="{BB962C8B-B14F-4D97-AF65-F5344CB8AC3E}">
        <p14:creationId xmlns="" xmlns:p14="http://schemas.microsoft.com/office/powerpoint/2010/main" val="8910205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7425" y="1155359"/>
            <a:ext cx="8591550" cy="5702641"/>
          </a:xfrm>
          <a:prstGeom prst="rect">
            <a:avLst/>
          </a:prstGeom>
        </p:spPr>
      </p:pic>
      <p:sp>
        <p:nvSpPr>
          <p:cNvPr id="7" name="Title 6"/>
          <p:cNvSpPr>
            <a:spLocks noGrp="1"/>
          </p:cNvSpPr>
          <p:nvPr>
            <p:ph type="title"/>
          </p:nvPr>
        </p:nvSpPr>
        <p:spPr>
          <a:xfrm>
            <a:off x="1139483" y="12359"/>
            <a:ext cx="9308123" cy="1143000"/>
          </a:xfrm>
        </p:spPr>
        <p:txBody>
          <a:bodyPr>
            <a:no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Old Testament and New</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Tree>
    <p:extLst>
      <p:ext uri="{BB962C8B-B14F-4D97-AF65-F5344CB8AC3E}">
        <p14:creationId xmlns="" xmlns:p14="http://schemas.microsoft.com/office/powerpoint/2010/main" val="27032212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7816"/>
            <a:ext cx="11094720" cy="1143000"/>
          </a:xfrm>
        </p:spPr>
        <p:txBody>
          <a:bodyPr>
            <a:normAutofit fontScale="90000"/>
          </a:bodyPr>
          <a:lstStyle/>
          <a:p>
            <a:r>
              <a:rPr lang="en-US" sz="48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 Pseudo-Dionysius/ St. John of the Cross </a:t>
            </a:r>
            <a:endParaRPr lang="en-US" sz="48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2" name="Content Placeholder 1"/>
          <p:cNvSpPr>
            <a:spLocks noGrp="1"/>
          </p:cNvSpPr>
          <p:nvPr>
            <p:ph sz="half" idx="1"/>
          </p:nvPr>
        </p:nvSpPr>
        <p:spPr>
          <a:xfrm>
            <a:off x="1907821" y="1150816"/>
            <a:ext cx="11329988" cy="4819650"/>
          </a:xfrm>
        </p:spPr>
        <p:txBody>
          <a:bodyPr>
            <a:normAutofit/>
          </a:bodyPr>
          <a:lstStyle/>
          <a:p>
            <a:r>
              <a:rPr lang="en-US" sz="4800" dirty="0" smtClean="0">
                <a:solidFill>
                  <a:schemeClr val="tx1"/>
                </a:solidFill>
              </a:rPr>
              <a:t>Purification* </a:t>
            </a:r>
          </a:p>
          <a:p>
            <a:pPr marL="0" indent="0">
              <a:buNone/>
            </a:pPr>
            <a:r>
              <a:rPr lang="en-US" sz="4800" dirty="0" smtClean="0">
                <a:solidFill>
                  <a:schemeClr val="tx1"/>
                </a:solidFill>
              </a:rPr>
              <a:t>	(The Purgative Way)</a:t>
            </a:r>
            <a:r>
              <a:rPr lang="en-US" sz="4800" baseline="30000" dirty="0">
                <a:solidFill>
                  <a:schemeClr val="tx1"/>
                </a:solidFill>
              </a:rPr>
              <a:t>^</a:t>
            </a:r>
            <a:endParaRPr lang="en-US" sz="4800" dirty="0" smtClean="0">
              <a:solidFill>
                <a:schemeClr val="tx1"/>
              </a:solidFill>
            </a:endParaRPr>
          </a:p>
          <a:p>
            <a:r>
              <a:rPr lang="en-US" sz="4800" dirty="0" smtClean="0">
                <a:solidFill>
                  <a:schemeClr val="tx1"/>
                </a:solidFill>
              </a:rPr>
              <a:t>Enlightenment* </a:t>
            </a:r>
          </a:p>
          <a:p>
            <a:pPr marL="0" indent="0">
              <a:buNone/>
            </a:pPr>
            <a:r>
              <a:rPr lang="en-US" sz="4800" dirty="0" smtClean="0">
                <a:solidFill>
                  <a:schemeClr val="tx1"/>
                </a:solidFill>
              </a:rPr>
              <a:t>	(The Illuminative Way)</a:t>
            </a:r>
            <a:r>
              <a:rPr lang="en-US" sz="4800" baseline="30000" dirty="0" smtClean="0">
                <a:solidFill>
                  <a:schemeClr val="tx1"/>
                </a:solidFill>
              </a:rPr>
              <a:t>^</a:t>
            </a:r>
          </a:p>
          <a:p>
            <a:r>
              <a:rPr lang="en-US" sz="4800" dirty="0" smtClean="0">
                <a:solidFill>
                  <a:schemeClr val="tx1"/>
                </a:solidFill>
              </a:rPr>
              <a:t>Perfection* </a:t>
            </a:r>
          </a:p>
          <a:p>
            <a:pPr marL="0" indent="0">
              <a:buNone/>
            </a:pPr>
            <a:r>
              <a:rPr lang="en-US" sz="4800" dirty="0">
                <a:solidFill>
                  <a:schemeClr val="tx1"/>
                </a:solidFill>
              </a:rPr>
              <a:t>	</a:t>
            </a:r>
            <a:r>
              <a:rPr lang="en-US" sz="4800" dirty="0" smtClean="0">
                <a:solidFill>
                  <a:schemeClr val="tx1"/>
                </a:solidFill>
              </a:rPr>
              <a:t>(The Unitive Way)</a:t>
            </a:r>
            <a:r>
              <a:rPr lang="en-US" sz="4800" baseline="30000" dirty="0" smtClean="0">
                <a:solidFill>
                  <a:schemeClr val="tx1"/>
                </a:solidFill>
              </a:rPr>
              <a:t>^</a:t>
            </a:r>
            <a:endParaRPr lang="en-US" sz="4800" baseline="30000" dirty="0">
              <a:solidFill>
                <a:schemeClr val="tx1"/>
              </a:solidFill>
            </a:endParaRPr>
          </a:p>
        </p:txBody>
      </p:sp>
      <p:sp>
        <p:nvSpPr>
          <p:cNvPr id="5" name="TextBox 4"/>
          <p:cNvSpPr txBox="1"/>
          <p:nvPr/>
        </p:nvSpPr>
        <p:spPr>
          <a:xfrm>
            <a:off x="1224366" y="6115050"/>
            <a:ext cx="10753082"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a:t>
            </a:r>
            <a:r>
              <a:rPr lang="en-US" sz="2800" i="1" dirty="0" smtClean="0">
                <a:latin typeface="Arial" panose="020B0604020202020204" pitchFamily="34" charset="0"/>
                <a:cs typeface="Arial" panose="020B0604020202020204" pitchFamily="34" charset="0"/>
              </a:rPr>
              <a:t>The Celestial Hierarchy      </a:t>
            </a:r>
            <a:r>
              <a:rPr lang="en-US" sz="2800" dirty="0" smtClean="0">
                <a:latin typeface="Arial" panose="020B0604020202020204" pitchFamily="34" charset="0"/>
                <a:cs typeface="Arial" panose="020B0604020202020204" pitchFamily="34" charset="0"/>
              </a:rPr>
              <a:t>		^ </a:t>
            </a:r>
            <a:r>
              <a:rPr lang="en-US" sz="2800" i="1" dirty="0" smtClean="0">
                <a:latin typeface="Arial" panose="020B0604020202020204" pitchFamily="34" charset="0"/>
                <a:cs typeface="Arial" panose="020B0604020202020204" pitchFamily="34" charset="0"/>
              </a:rPr>
              <a:t>The Ascent of Mt. Carmel</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324445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A Look at our Culture…</a:t>
            </a:r>
            <a:endParaRPr lang="en-US"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3" name="Subtitle 2"/>
          <p:cNvSpPr>
            <a:spLocks noGrp="1"/>
          </p:cNvSpPr>
          <p:nvPr>
            <p:ph type="subTitle" idx="1"/>
          </p:nvPr>
        </p:nvSpPr>
        <p:spPr/>
        <p:txBody>
          <a:bodyPr/>
          <a:lstStyle/>
          <a:p>
            <a:r>
              <a:rPr lang="en-US" dirty="0" smtClean="0">
                <a:solidFill>
                  <a:schemeClr val="tx1"/>
                </a:solidFill>
                <a:latin typeface="Arial" panose="020B0604020202020204" pitchFamily="34" charset="0"/>
              </a:rPr>
              <a:t>Being Americans</a:t>
            </a:r>
            <a:endParaRPr lang="en-US" dirty="0">
              <a:solidFill>
                <a:schemeClr val="tx1"/>
              </a:solidFill>
              <a:latin typeface="Arial" panose="020B0604020202020204" pitchFamily="34" charset="0"/>
            </a:endParaRPr>
          </a:p>
        </p:txBody>
      </p:sp>
    </p:spTree>
    <p:extLst>
      <p:ext uri="{BB962C8B-B14F-4D97-AF65-F5344CB8AC3E}">
        <p14:creationId xmlns="" xmlns:p14="http://schemas.microsoft.com/office/powerpoint/2010/main" val="34298499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214438" y="396239"/>
            <a:ext cx="7743825" cy="5989321"/>
          </a:xfrm>
        </p:spPr>
        <p:txBody>
          <a:bodyPr>
            <a:normAutofit fontScale="92500" lnSpcReduction="20000"/>
          </a:bodyPr>
          <a:lstStyle/>
          <a:p>
            <a:pPr marL="0" indent="0">
              <a:buNone/>
            </a:pPr>
            <a:r>
              <a:rPr lang="en-US" altLang="en-US" sz="5400" b="1" dirty="0" smtClean="0">
                <a:solidFill>
                  <a:schemeClr val="tx1"/>
                </a:solidFill>
              </a:rPr>
              <a:t>SILENCE</a:t>
            </a:r>
          </a:p>
          <a:p>
            <a:pPr marL="0" indent="0">
              <a:buNone/>
            </a:pPr>
            <a:r>
              <a:rPr lang="en-US" altLang="en-US" sz="5400" b="1" dirty="0" smtClean="0">
                <a:solidFill>
                  <a:schemeClr val="tx1"/>
                </a:solidFill>
              </a:rPr>
              <a:t>OPENNESS</a:t>
            </a:r>
          </a:p>
          <a:p>
            <a:pPr marL="0" indent="0">
              <a:buNone/>
            </a:pPr>
            <a:r>
              <a:rPr lang="en-US" altLang="en-US" sz="5400" b="1" dirty="0" smtClean="0">
                <a:solidFill>
                  <a:schemeClr val="tx1"/>
                </a:solidFill>
              </a:rPr>
              <a:t>WAITING</a:t>
            </a:r>
          </a:p>
          <a:p>
            <a:pPr marL="0" indent="0">
              <a:buNone/>
            </a:pPr>
            <a:endParaRPr lang="en-US" altLang="en-US" sz="5400" b="1" dirty="0">
              <a:solidFill>
                <a:schemeClr val="tx1"/>
              </a:solidFill>
            </a:endParaRPr>
          </a:p>
          <a:p>
            <a:pPr marL="0" indent="0">
              <a:buNone/>
            </a:pPr>
            <a:r>
              <a:rPr lang="en-US" altLang="en-US" sz="5400" b="1" dirty="0" smtClean="0">
                <a:solidFill>
                  <a:schemeClr val="tx1"/>
                </a:solidFill>
              </a:rPr>
              <a:t>RECEIVE</a:t>
            </a:r>
          </a:p>
          <a:p>
            <a:pPr marL="0" indent="0">
              <a:buNone/>
            </a:pPr>
            <a:r>
              <a:rPr lang="en-US" altLang="en-US" sz="5400" b="1" dirty="0" smtClean="0">
                <a:solidFill>
                  <a:schemeClr val="tx1"/>
                </a:solidFill>
              </a:rPr>
              <a:t>EXAMINE </a:t>
            </a:r>
          </a:p>
          <a:p>
            <a:pPr marL="0" indent="0">
              <a:buNone/>
            </a:pPr>
            <a:r>
              <a:rPr lang="en-US" altLang="en-US" sz="5400" b="1" dirty="0" smtClean="0">
                <a:solidFill>
                  <a:schemeClr val="tx1"/>
                </a:solidFill>
              </a:rPr>
              <a:t>ASSIMILATE</a:t>
            </a:r>
          </a:p>
          <a:p>
            <a:pPr marL="0" indent="0">
              <a:buNone/>
            </a:pPr>
            <a:r>
              <a:rPr lang="en-US" altLang="en-US" sz="5400" b="1" dirty="0" smtClean="0">
                <a:solidFill>
                  <a:schemeClr val="tx1"/>
                </a:solidFill>
              </a:rPr>
              <a:t>PRAY</a:t>
            </a:r>
          </a:p>
          <a:p>
            <a:pPr marL="0" indent="0">
              <a:buNone/>
            </a:pPr>
            <a:r>
              <a:rPr lang="en-US" altLang="en-US" sz="5400" b="1" dirty="0" smtClean="0">
                <a:solidFill>
                  <a:schemeClr val="tx1"/>
                </a:solidFill>
              </a:rPr>
              <a:t>PLAN</a:t>
            </a:r>
          </a:p>
          <a:p>
            <a:pPr lvl="2"/>
            <a:endParaRPr lang="en-US" altLang="en-US" sz="6000" dirty="0"/>
          </a:p>
        </p:txBody>
      </p:sp>
      <p:sp>
        <p:nvSpPr>
          <p:cNvPr id="6" name="Right Brace 5"/>
          <p:cNvSpPr/>
          <p:nvPr/>
        </p:nvSpPr>
        <p:spPr>
          <a:xfrm>
            <a:off x="6175583" y="2909995"/>
            <a:ext cx="942975" cy="1283372"/>
          </a:xfrm>
          <a:prstGeom prst="rightBrace">
            <a:avLst>
              <a:gd name="adj1" fmla="val 8333"/>
              <a:gd name="adj2" fmla="val 51619"/>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6145103" y="4390673"/>
            <a:ext cx="942975" cy="1872967"/>
          </a:xfrm>
          <a:prstGeom prst="rightBrace">
            <a:avLst>
              <a:gd name="adj1" fmla="val 8333"/>
              <a:gd name="adj2" fmla="val 51619"/>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7429500" y="3087156"/>
            <a:ext cx="4762500" cy="923330"/>
          </a:xfrm>
          <a:prstGeom prst="rect">
            <a:avLst/>
          </a:prstGeom>
          <a:noFill/>
        </p:spPr>
        <p:txBody>
          <a:bodyPr wrap="square" rtlCol="0">
            <a:spAutoFit/>
          </a:bodyPr>
          <a:lstStyle/>
          <a:p>
            <a:r>
              <a:rPr lang="en-US" sz="5400" dirty="0" smtClean="0">
                <a:latin typeface="Arial" panose="020B0604020202020204" pitchFamily="34" charset="0"/>
                <a:cs typeface="Arial" panose="020B0604020202020204" pitchFamily="34" charset="0"/>
              </a:rPr>
              <a:t>Enlightenment</a:t>
            </a:r>
            <a:endParaRPr lang="en-US" sz="5400" dirty="0">
              <a:latin typeface="Arial" panose="020B0604020202020204" pitchFamily="34" charset="0"/>
              <a:cs typeface="Arial" panose="020B0604020202020204" pitchFamily="34" charset="0"/>
            </a:endParaRPr>
          </a:p>
        </p:txBody>
      </p:sp>
      <p:sp>
        <p:nvSpPr>
          <p:cNvPr id="12" name="TextBox 11"/>
          <p:cNvSpPr txBox="1"/>
          <p:nvPr/>
        </p:nvSpPr>
        <p:spPr>
          <a:xfrm>
            <a:off x="7429500" y="4881684"/>
            <a:ext cx="3529232" cy="923330"/>
          </a:xfrm>
          <a:prstGeom prst="rect">
            <a:avLst/>
          </a:prstGeom>
          <a:noFill/>
        </p:spPr>
        <p:txBody>
          <a:bodyPr wrap="square" rtlCol="0">
            <a:spAutoFit/>
          </a:bodyPr>
          <a:lstStyle/>
          <a:p>
            <a:r>
              <a:rPr lang="en-US" sz="5400" dirty="0" smtClean="0">
                <a:latin typeface="Arial" panose="020B0604020202020204" pitchFamily="34" charset="0"/>
                <a:cs typeface="Arial" panose="020B0604020202020204" pitchFamily="34" charset="0"/>
              </a:rPr>
              <a:t>Perfection</a:t>
            </a:r>
            <a:endParaRPr lang="en-US" sz="5400" dirty="0">
              <a:latin typeface="Arial" panose="020B0604020202020204" pitchFamily="34" charset="0"/>
              <a:cs typeface="Arial" panose="020B0604020202020204" pitchFamily="34" charset="0"/>
            </a:endParaRPr>
          </a:p>
        </p:txBody>
      </p:sp>
      <p:sp>
        <p:nvSpPr>
          <p:cNvPr id="9" name="Right Brace 8"/>
          <p:cNvSpPr/>
          <p:nvPr/>
        </p:nvSpPr>
        <p:spPr>
          <a:xfrm>
            <a:off x="6145102" y="305508"/>
            <a:ext cx="942975" cy="1782341"/>
          </a:xfrm>
          <a:prstGeom prst="rightBrace">
            <a:avLst>
              <a:gd name="adj1" fmla="val 8333"/>
              <a:gd name="adj2" fmla="val 51619"/>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7429500" y="762000"/>
            <a:ext cx="3710940" cy="923330"/>
          </a:xfrm>
          <a:prstGeom prst="rect">
            <a:avLst/>
          </a:prstGeom>
          <a:noFill/>
        </p:spPr>
        <p:txBody>
          <a:bodyPr wrap="square" rtlCol="0">
            <a:spAutoFit/>
          </a:bodyPr>
          <a:lstStyle/>
          <a:p>
            <a:r>
              <a:rPr lang="en-US" sz="5400" dirty="0" smtClean="0">
                <a:latin typeface="Arial" panose="020B0604020202020204" pitchFamily="34" charset="0"/>
                <a:cs typeface="Arial" panose="020B0604020202020204" pitchFamily="34" charset="0"/>
              </a:rPr>
              <a:t>Purification</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136839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20000" y="447117"/>
            <a:ext cx="6430655" cy="1143000"/>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Silence</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434906" y="1936893"/>
            <a:ext cx="6202378" cy="4525963"/>
          </a:xfrm>
        </p:spPr>
        <p:txBody>
          <a:bodyPr/>
          <a:lstStyle/>
          <a:p>
            <a:pPr marL="0" indent="0">
              <a:buNone/>
            </a:pPr>
            <a:r>
              <a:rPr lang="en-US" sz="3200" i="1" dirty="0">
                <a:solidFill>
                  <a:schemeClr val="tx1"/>
                </a:solidFill>
              </a:rPr>
              <a:t>"In silence, we are better able to listen to and understand ourselves; ideas come to birth and acquire depth... Deeper reflection helps us to discover the links between events that at first sight seem unconnected</a:t>
            </a:r>
            <a:r>
              <a:rPr lang="en-US" sz="3200" i="1" dirty="0" smtClean="0">
                <a:solidFill>
                  <a:schemeClr val="tx1"/>
                </a:solidFill>
              </a:rPr>
              <a:t>...."</a:t>
            </a:r>
            <a:endParaRPr lang="en-US" sz="3200" dirty="0">
              <a:solidFill>
                <a:schemeClr val="tx1"/>
              </a:solidFill>
            </a:endParaRPr>
          </a:p>
          <a:p>
            <a:pPr marL="0" indent="0" algn="r">
              <a:buNone/>
            </a:pPr>
            <a:r>
              <a:rPr lang="en-US" sz="2000" b="1" i="1" dirty="0">
                <a:solidFill>
                  <a:schemeClr val="tx1"/>
                </a:solidFill>
              </a:rPr>
              <a:t>- Pope Emeritus Benedict XVI</a:t>
            </a:r>
            <a:endParaRPr lang="en-US" sz="2000" dirty="0">
              <a:solidFill>
                <a:schemeClr val="tx1"/>
              </a:solidFill>
            </a:endParaRPr>
          </a:p>
          <a:p>
            <a:endParaRPr lang="en-US" altLang="en-US" dirty="0"/>
          </a:p>
          <a:p>
            <a:endParaRPr lang="en-US" dirty="0"/>
          </a:p>
        </p:txBody>
      </p:sp>
      <p:pic>
        <p:nvPicPr>
          <p:cNvPr id="2050" name="Picture 2" descr="http://cache3.asset-cache.net/gc/71512673-pope-benedict-xvi-sits-in-the-garden-of-his-gettyimages.jpg?v=1&amp;c=IWSAsset&amp;k=2&amp;d=42h9mlyGCCeDdRyQeckDnk57JjI%2FCap%2Fo8uXvbmbWcI%3D"/>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548" t="20775" r="7697"/>
          <a:stretch/>
        </p:blipFill>
        <p:spPr bwMode="auto">
          <a:xfrm>
            <a:off x="7810537" y="-61993"/>
            <a:ext cx="4442258" cy="69472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62132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84331" y="975360"/>
            <a:ext cx="4703109" cy="4221480"/>
          </a:xfrm>
          <a:prstGeom prst="rect">
            <a:avLst/>
          </a:prstGeom>
          <a:noFill/>
          <a:ln w="9525">
            <a:noFill/>
            <a:miter lim="800000"/>
            <a:headEnd/>
            <a:tailEnd/>
          </a:ln>
        </p:spPr>
        <p:txBody>
          <a:bodyPr anchor="ctr"/>
          <a:lstStyle/>
          <a:p>
            <a:pPr algn="ctr" eaLnBrk="1" hangingPunct="1">
              <a:defRPr/>
            </a:pPr>
            <a:r>
              <a:rPr lang="en-US" sz="6000" dirty="0" smtClean="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rPr>
              <a:t> Jesus is</a:t>
            </a:r>
          </a:p>
          <a:p>
            <a:pPr algn="ctr" eaLnBrk="1" hangingPunct="1">
              <a:defRPr/>
            </a:pPr>
            <a:r>
              <a:rPr lang="en-US" sz="6000" dirty="0" smtClean="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rPr>
              <a:t>Speaking  </a:t>
            </a:r>
          </a:p>
          <a:p>
            <a:pPr algn="ctr" eaLnBrk="1" hangingPunct="1">
              <a:defRPr/>
            </a:pPr>
            <a:r>
              <a:rPr lang="en-US" sz="6000" dirty="0" smtClean="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rPr>
              <a:t>to Us </a:t>
            </a:r>
          </a:p>
          <a:p>
            <a:pPr algn="ctr" eaLnBrk="1" hangingPunct="1">
              <a:defRPr/>
            </a:pPr>
            <a:r>
              <a:rPr lang="en-US" sz="6000" dirty="0" smtClean="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rPr>
              <a:t>Here…</a:t>
            </a:r>
          </a:p>
          <a:p>
            <a:pPr algn="ctr" eaLnBrk="1" hangingPunct="1">
              <a:defRPr/>
            </a:pPr>
            <a:r>
              <a:rPr lang="en-US" sz="6000" dirty="0" smtClean="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rPr>
              <a:t>Now</a:t>
            </a:r>
            <a:endParaRPr lang="en-US" sz="6000" dirty="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8326" y="-1"/>
            <a:ext cx="5603674" cy="6939589"/>
          </a:xfrm>
          <a:prstGeom prst="rect">
            <a:avLst/>
          </a:prstGeom>
          <a:noFill/>
          <a:ln w="57150" cmpd="thinThick" algn="ctr">
            <a:no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CCCCCC"/>
                  </a:outerShdw>
                </a:effectLst>
              </a14:hiddenEffects>
            </a:ext>
          </a:extLst>
        </p:spPr>
      </p:pic>
    </p:spTree>
    <p:extLst>
      <p:ext uri="{BB962C8B-B14F-4D97-AF65-F5344CB8AC3E}">
        <p14:creationId xmlns="" xmlns:p14="http://schemas.microsoft.com/office/powerpoint/2010/main" val="1045089619"/>
      </p:ext>
    </p:extLst>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5054" y="335494"/>
            <a:ext cx="4204771" cy="976393"/>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Openness</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215054" y="1504728"/>
            <a:ext cx="7351928" cy="5353272"/>
          </a:xfrm>
        </p:spPr>
        <p:txBody>
          <a:bodyPr>
            <a:normAutofit fontScale="92500" lnSpcReduction="20000"/>
          </a:bodyPr>
          <a:lstStyle/>
          <a:p>
            <a:pPr marL="0" indent="0">
              <a:spcBef>
                <a:spcPts val="0"/>
              </a:spcBef>
              <a:spcAft>
                <a:spcPts val="1200"/>
              </a:spcAft>
              <a:buNone/>
            </a:pPr>
            <a:r>
              <a:rPr lang="en-US" sz="3500" i="1" dirty="0" smtClean="0">
                <a:solidFill>
                  <a:schemeClr val="tx1"/>
                </a:solidFill>
              </a:rPr>
              <a:t>How </a:t>
            </a:r>
            <a:r>
              <a:rPr lang="en-US" sz="3500" i="1" dirty="0">
                <a:solidFill>
                  <a:schemeClr val="tx1"/>
                </a:solidFill>
              </a:rPr>
              <a:t>do we welcome the tenderness of God? Do I allow myself to be taken up by God, to be embraced by him, or do I prevent him from drawing close? “But I am searching for the Lord” – we could respond. </a:t>
            </a:r>
            <a:endParaRPr lang="en-US" sz="3500" i="1" dirty="0" smtClean="0">
              <a:solidFill>
                <a:schemeClr val="tx1"/>
              </a:solidFill>
            </a:endParaRPr>
          </a:p>
          <a:p>
            <a:pPr marL="0" indent="0">
              <a:spcBef>
                <a:spcPts val="0"/>
              </a:spcBef>
              <a:spcAft>
                <a:spcPts val="1200"/>
              </a:spcAft>
              <a:buNone/>
            </a:pPr>
            <a:r>
              <a:rPr lang="en-US" sz="3500" i="1" dirty="0" smtClean="0">
                <a:solidFill>
                  <a:schemeClr val="tx1"/>
                </a:solidFill>
              </a:rPr>
              <a:t>Nevertheless</a:t>
            </a:r>
            <a:r>
              <a:rPr lang="en-US" sz="3500" i="1" dirty="0">
                <a:solidFill>
                  <a:schemeClr val="tx1"/>
                </a:solidFill>
              </a:rPr>
              <a:t>, what is most important is not seeking Him, but rather allowing Him to find me and caress me with tenderness. The question put to us simply by the Infant’s presence is: do I allow God to love </a:t>
            </a:r>
            <a:r>
              <a:rPr lang="en-US" sz="3500" i="1" dirty="0" smtClean="0">
                <a:solidFill>
                  <a:schemeClr val="tx1"/>
                </a:solidFill>
              </a:rPr>
              <a:t>me?</a:t>
            </a:r>
            <a:endParaRPr lang="en-US" sz="3500" i="1" dirty="0">
              <a:solidFill>
                <a:schemeClr val="tx1"/>
              </a:solidFill>
            </a:endParaRPr>
          </a:p>
          <a:p>
            <a:pPr marL="0" indent="0" algn="r">
              <a:buNone/>
            </a:pPr>
            <a:r>
              <a:rPr lang="en-US" sz="2000" b="1" i="1" dirty="0" smtClean="0">
                <a:solidFill>
                  <a:schemeClr val="tx1"/>
                </a:solidFill>
              </a:rPr>
              <a:t>-</a:t>
            </a:r>
            <a:r>
              <a:rPr lang="en-US" sz="2000" b="1" dirty="0" smtClean="0">
                <a:solidFill>
                  <a:schemeClr val="tx1"/>
                </a:solidFill>
              </a:rPr>
              <a:t>Pope Francis, </a:t>
            </a:r>
            <a:r>
              <a:rPr lang="en-US" sz="2000" b="1" i="1" dirty="0" smtClean="0">
                <a:solidFill>
                  <a:schemeClr val="tx1"/>
                </a:solidFill>
              </a:rPr>
              <a:t>Christmas Eve Homily 2014</a:t>
            </a:r>
            <a:endParaRPr lang="en-US" sz="2000" b="1" i="1" dirty="0">
              <a:solidFill>
                <a:schemeClr val="tx1"/>
              </a:solidFill>
            </a:endParaRPr>
          </a:p>
        </p:txBody>
      </p:sp>
      <p:pic>
        <p:nvPicPr>
          <p:cNvPr id="3076" name="Picture 4" descr="http://i.dailymail.co.uk/i/pix/2013/12/25/article-2529171-1A4844E600000578-656_634x42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141" r="66589" b="3611"/>
          <a:stretch/>
        </p:blipFill>
        <p:spPr bwMode="auto">
          <a:xfrm flipH="1">
            <a:off x="8800428" y="-4027"/>
            <a:ext cx="3396738" cy="68620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53495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08294" y="140676"/>
            <a:ext cx="6513183" cy="697424"/>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Waiting</a:t>
            </a:r>
            <a:endParaRPr lang="en-US"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308295" y="697424"/>
            <a:ext cx="6513183" cy="6300062"/>
          </a:xfrm>
        </p:spPr>
        <p:txBody>
          <a:bodyPr/>
          <a:lstStyle/>
          <a:p>
            <a:pPr marL="0" indent="0">
              <a:buNone/>
            </a:pPr>
            <a:r>
              <a:rPr lang="en-US" sz="3200" i="1" dirty="0" smtClean="0">
                <a:solidFill>
                  <a:schemeClr val="tx1"/>
                </a:solidFill>
              </a:rPr>
              <a:t>	</a:t>
            </a:r>
            <a:r>
              <a:rPr lang="en-US" i="1" dirty="0" smtClean="0">
                <a:solidFill>
                  <a:schemeClr val="tx1"/>
                </a:solidFill>
              </a:rPr>
              <a:t>Let </a:t>
            </a:r>
            <a:r>
              <a:rPr lang="en-US" i="1" dirty="0">
                <a:solidFill>
                  <a:schemeClr val="tx1"/>
                </a:solidFill>
              </a:rPr>
              <a:t>us think back to that dark moment when the first crime of </a:t>
            </a:r>
            <a:r>
              <a:rPr lang="en-US" i="1" dirty="0" smtClean="0">
                <a:solidFill>
                  <a:schemeClr val="tx1"/>
                </a:solidFill>
              </a:rPr>
              <a:t>humanity </a:t>
            </a:r>
            <a:r>
              <a:rPr lang="en-US" i="1" dirty="0">
                <a:solidFill>
                  <a:schemeClr val="tx1"/>
                </a:solidFill>
              </a:rPr>
              <a:t>was </a:t>
            </a:r>
            <a:r>
              <a:rPr lang="en-US" i="1" dirty="0" smtClean="0">
                <a:solidFill>
                  <a:schemeClr val="tx1"/>
                </a:solidFill>
              </a:rPr>
              <a:t>committed,... </a:t>
            </a:r>
            <a:r>
              <a:rPr lang="en-US" i="1" dirty="0">
                <a:solidFill>
                  <a:schemeClr val="tx1"/>
                </a:solidFill>
              </a:rPr>
              <a:t>But God, who placed a sense of expectation within man made in his image and </a:t>
            </a:r>
            <a:r>
              <a:rPr lang="en-US" i="1" dirty="0" smtClean="0">
                <a:solidFill>
                  <a:schemeClr val="tx1"/>
                </a:solidFill>
              </a:rPr>
              <a:t>likeness, was waiting...</a:t>
            </a:r>
          </a:p>
          <a:p>
            <a:pPr marL="0" indent="0">
              <a:buNone/>
            </a:pPr>
            <a:r>
              <a:rPr lang="en-US" i="1" dirty="0" smtClean="0">
                <a:solidFill>
                  <a:schemeClr val="tx1"/>
                </a:solidFill>
              </a:rPr>
              <a:t>	Through </a:t>
            </a:r>
            <a:r>
              <a:rPr lang="en-US" i="1" dirty="0">
                <a:solidFill>
                  <a:schemeClr val="tx1"/>
                </a:solidFill>
              </a:rPr>
              <a:t>the course of history, the light that shatters the darkness reveals to us that God is Father and that his patient fidelity is stronger than darkness and </a:t>
            </a:r>
            <a:r>
              <a:rPr lang="en-US" i="1" dirty="0" smtClean="0">
                <a:solidFill>
                  <a:schemeClr val="tx1"/>
                </a:solidFill>
              </a:rPr>
              <a:t>corruption….He </a:t>
            </a:r>
            <a:r>
              <a:rPr lang="en-US" i="1" dirty="0">
                <a:solidFill>
                  <a:schemeClr val="tx1"/>
                </a:solidFill>
              </a:rPr>
              <a:t>is always there, like the father in the Parable of the Prodigal Son, waiting to catch from afar a glimpse of the lost son as he returns</a:t>
            </a:r>
            <a:r>
              <a:rPr lang="en-US" i="1" dirty="0" smtClean="0">
                <a:solidFill>
                  <a:schemeClr val="tx1"/>
                </a:solidFill>
              </a:rPr>
              <a:t>.</a:t>
            </a:r>
          </a:p>
          <a:p>
            <a:pPr marL="0" indent="0" algn="r">
              <a:buNone/>
            </a:pPr>
            <a:r>
              <a:rPr lang="en-US" sz="2000" b="1" dirty="0" smtClean="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rPr>
              <a:t>Pope Francis, </a:t>
            </a:r>
            <a:r>
              <a:rPr lang="en-US" sz="2000" b="1" i="1" dirty="0">
                <a:solidFill>
                  <a:schemeClr val="tx1"/>
                </a:solidFill>
              </a:rPr>
              <a:t>Christmas Eve Homily 2014</a:t>
            </a:r>
          </a:p>
          <a:p>
            <a:pPr marL="0" indent="0" algn="r">
              <a:buNone/>
            </a:pP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27543" r="26723"/>
          <a:stretch/>
        </p:blipFill>
        <p:spPr>
          <a:xfrm>
            <a:off x="7821478" y="0"/>
            <a:ext cx="4649491" cy="6858000"/>
          </a:xfrm>
          <a:prstGeom prst="rect">
            <a:avLst/>
          </a:prstGeom>
        </p:spPr>
      </p:pic>
    </p:spTree>
    <p:extLst>
      <p:ext uri="{BB962C8B-B14F-4D97-AF65-F5344CB8AC3E}">
        <p14:creationId xmlns="" xmlns:p14="http://schemas.microsoft.com/office/powerpoint/2010/main" val="3958098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41656" y="-107144"/>
            <a:ext cx="6665252" cy="1143000"/>
          </a:xfrm>
        </p:spPr>
        <p:txBody>
          <a:bodyPr/>
          <a:lstStyle/>
          <a:p>
            <a:r>
              <a:rPr lang="en-US"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Receive</a:t>
            </a:r>
            <a:endParaRPr lang="en-US"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241655" y="1216341"/>
            <a:ext cx="6665251" cy="4954288"/>
          </a:xfrm>
        </p:spPr>
        <p:txBody>
          <a:bodyPr>
            <a:normAutofit/>
          </a:bodyPr>
          <a:lstStyle/>
          <a:p>
            <a:pPr marL="0" indent="0">
              <a:buNone/>
            </a:pPr>
            <a:r>
              <a:rPr lang="en-US" i="1" dirty="0" smtClean="0">
                <a:solidFill>
                  <a:schemeClr val="tx1"/>
                </a:solidFill>
              </a:rPr>
              <a:t>On </a:t>
            </a:r>
            <a:r>
              <a:rPr lang="en-US" i="1" dirty="0">
                <a:solidFill>
                  <a:schemeClr val="tx1"/>
                </a:solidFill>
              </a:rPr>
              <a:t>this holy night we contemplate the Nativity scene: there “the people who walked in darkness have seen a great light</a:t>
            </a:r>
            <a:r>
              <a:rPr lang="en-US" i="1" dirty="0" smtClean="0">
                <a:solidFill>
                  <a:schemeClr val="tx1"/>
                </a:solidFill>
              </a:rPr>
              <a:t>”. </a:t>
            </a:r>
            <a:r>
              <a:rPr lang="en-US" i="1" dirty="0">
                <a:solidFill>
                  <a:schemeClr val="tx1"/>
                </a:solidFill>
              </a:rPr>
              <a:t>People who were unassuming, open to receiving the gift of God, were the ones who saw this light. This light was not seen, however, by the arrogant, the proud</a:t>
            </a:r>
            <a:r>
              <a:rPr lang="en-US" i="1" dirty="0" smtClean="0">
                <a:solidFill>
                  <a:schemeClr val="tx1"/>
                </a:solidFill>
              </a:rPr>
              <a:t>,… </a:t>
            </a:r>
            <a:r>
              <a:rPr lang="en-US" i="1" dirty="0">
                <a:solidFill>
                  <a:schemeClr val="tx1"/>
                </a:solidFill>
              </a:rPr>
              <a:t>who were closed off to others. Let us look to the crib and pray, asking the Blessed Mother: “O Mary, show us Jesus</a:t>
            </a:r>
            <a:r>
              <a:rPr lang="en-US" i="1" dirty="0" smtClean="0">
                <a:solidFill>
                  <a:schemeClr val="tx1"/>
                </a:solidFill>
              </a:rPr>
              <a:t>!”</a:t>
            </a:r>
          </a:p>
          <a:p>
            <a:pPr marL="0" indent="0" algn="r">
              <a:buNone/>
            </a:pPr>
            <a:r>
              <a:rPr lang="en-US" sz="2000" b="1" i="1" dirty="0" smtClean="0">
                <a:solidFill>
                  <a:schemeClr val="tx1"/>
                </a:solidFill>
              </a:rPr>
              <a:t>-</a:t>
            </a:r>
            <a:r>
              <a:rPr lang="en-US" sz="2000" b="1" dirty="0">
                <a:solidFill>
                  <a:schemeClr val="tx1"/>
                </a:solidFill>
              </a:rPr>
              <a:t>Pope Francis, </a:t>
            </a:r>
            <a:r>
              <a:rPr lang="en-US" sz="2000" b="1" i="1" dirty="0">
                <a:solidFill>
                  <a:schemeClr val="tx1"/>
                </a:solidFill>
              </a:rPr>
              <a:t>Christmas Eve Homily 2014</a:t>
            </a: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10726" t="-226" r="9258" b="226"/>
          <a:stretch/>
        </p:blipFill>
        <p:spPr>
          <a:xfrm>
            <a:off x="7950631" y="0"/>
            <a:ext cx="4241369" cy="6858000"/>
          </a:xfrm>
          <a:prstGeom prst="rect">
            <a:avLst/>
          </a:prstGeom>
        </p:spPr>
      </p:pic>
    </p:spTree>
    <p:extLst>
      <p:ext uri="{BB962C8B-B14F-4D97-AF65-F5344CB8AC3E}">
        <p14:creationId xmlns="" xmlns:p14="http://schemas.microsoft.com/office/powerpoint/2010/main" val="20155774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1348" y="24619"/>
            <a:ext cx="5374065" cy="1143000"/>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Examine</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111348" y="1167619"/>
            <a:ext cx="5484678" cy="5292358"/>
          </a:xfrm>
        </p:spPr>
        <p:txBody>
          <a:bodyPr>
            <a:normAutofit/>
          </a:bodyPr>
          <a:lstStyle/>
          <a:p>
            <a:pPr marL="0" indent="0">
              <a:buNone/>
            </a:pPr>
            <a:r>
              <a:rPr lang="en-US" sz="3200" i="1" dirty="0" smtClean="0">
                <a:solidFill>
                  <a:schemeClr val="tx1"/>
                </a:solidFill>
              </a:rPr>
              <a:t>…Memory </a:t>
            </a:r>
            <a:r>
              <a:rPr lang="en-US" sz="3200" i="1" dirty="0">
                <a:solidFill>
                  <a:schemeClr val="tx1"/>
                </a:solidFill>
              </a:rPr>
              <a:t>has a fundamental </a:t>
            </a:r>
            <a:r>
              <a:rPr lang="en-US" sz="3200" i="1" dirty="0" smtClean="0">
                <a:solidFill>
                  <a:schemeClr val="tx1"/>
                </a:solidFill>
              </a:rPr>
              <a:t>role..: </a:t>
            </a:r>
            <a:r>
              <a:rPr lang="en-US" sz="3200" i="1" dirty="0">
                <a:solidFill>
                  <a:schemeClr val="tx1"/>
                </a:solidFill>
              </a:rPr>
              <a:t>memory of grace, the memory mentioned in Deuteronomy, the memory of God’s works that are the basis of the covenant between God and the people. It is this memory that makes me his son and that makes me a father, too. </a:t>
            </a:r>
          </a:p>
          <a:p>
            <a:pPr marL="0" indent="0" algn="r">
              <a:buNone/>
            </a:pPr>
            <a:r>
              <a:rPr lang="en-US" sz="2000" b="1" dirty="0" smtClean="0">
                <a:solidFill>
                  <a:schemeClr val="tx1"/>
                </a:solidFill>
              </a:rPr>
              <a:t>-Pope Francis on Prayer</a:t>
            </a:r>
            <a:endParaRPr lang="en-US" sz="2000" b="1" dirty="0">
              <a:solidFill>
                <a:schemeClr val="tx1"/>
              </a:solidFill>
            </a:endParaRP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12696" r="32871"/>
          <a:stretch/>
        </p:blipFill>
        <p:spPr>
          <a:xfrm>
            <a:off x="6596026" y="0"/>
            <a:ext cx="5595974" cy="6858000"/>
          </a:xfrm>
          <a:prstGeom prst="rect">
            <a:avLst/>
          </a:prstGeom>
        </p:spPr>
      </p:pic>
    </p:spTree>
    <p:extLst>
      <p:ext uri="{BB962C8B-B14F-4D97-AF65-F5344CB8AC3E}">
        <p14:creationId xmlns="" xmlns:p14="http://schemas.microsoft.com/office/powerpoint/2010/main" val="36386487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64806" y="149962"/>
            <a:ext cx="6406855" cy="1143000"/>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Assimilate</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264806" y="1442924"/>
            <a:ext cx="6267278" cy="4959853"/>
          </a:xfrm>
        </p:spPr>
        <p:txBody>
          <a:bodyPr>
            <a:normAutofit/>
          </a:bodyPr>
          <a:lstStyle/>
          <a:p>
            <a:pPr marL="0" indent="0">
              <a:buNone/>
            </a:pPr>
            <a:r>
              <a:rPr lang="en-US" i="1" dirty="0" smtClean="0">
                <a:solidFill>
                  <a:schemeClr val="tx1"/>
                </a:solidFill>
                <a:ea typeface="Fira Sans" panose="020B0503050000020004" pitchFamily="34" charset="0"/>
              </a:rPr>
              <a:t>	The Christian family's sanctifying role is grounded in Baptism and has its highest expression in the Eucharist, to which Christian marriage is intimately connected… In this sacrifice of the New and Eternal Covenant, Christian spouses encounter the source from which their own marriage covenant flows, is interiorly structured and continuously renewed. </a:t>
            </a:r>
          </a:p>
          <a:p>
            <a:pPr marL="0" indent="0" algn="r">
              <a:buNone/>
            </a:pPr>
            <a:r>
              <a:rPr lang="en-US" sz="2000" b="1" dirty="0" smtClean="0"/>
              <a:t>-Pope Saint John Paul II(FC 57)</a:t>
            </a:r>
            <a:endParaRPr lang="en-US" sz="2000" b="1"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32084" y="0"/>
            <a:ext cx="4829961" cy="6885263"/>
          </a:xfrm>
          <a:prstGeom prst="rect">
            <a:avLst/>
          </a:prstGeom>
        </p:spPr>
      </p:pic>
    </p:spTree>
    <p:extLst>
      <p:ext uri="{BB962C8B-B14F-4D97-AF65-F5344CB8AC3E}">
        <p14:creationId xmlns="" xmlns:p14="http://schemas.microsoft.com/office/powerpoint/2010/main" val="12521693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483" y="119827"/>
            <a:ext cx="10897772" cy="1325563"/>
          </a:xfrm>
        </p:spPr>
        <p:txBody>
          <a:bodyPr>
            <a:noAutofit/>
          </a:bodyPr>
          <a:lstStyle/>
          <a:p>
            <a:r>
              <a:rPr lang="en-US" altLang="en-US" sz="4800" dirty="0">
                <a:solidFill>
                  <a:schemeClr val="tx1"/>
                </a:solidFill>
                <a:latin typeface="Fira Sans" panose="020B0503050000020004" pitchFamily="34" charset="0"/>
                <a:ea typeface="Fira Sans" panose="020B0503050000020004" pitchFamily="34" charset="0"/>
                <a:cs typeface="Times New Roman" panose="02020603050405020304" pitchFamily="18" charset="0"/>
              </a:rPr>
              <a:t>His Story </a:t>
            </a:r>
            <a:r>
              <a:rPr lang="en-US" altLang="en-US" sz="4800" i="1" dirty="0">
                <a:solidFill>
                  <a:schemeClr val="tx1"/>
                </a:solidFill>
                <a:latin typeface="Fira Sans" panose="020B0503050000020004" pitchFamily="34" charset="0"/>
                <a:ea typeface="Fira Sans" panose="020B0503050000020004" pitchFamily="34" charset="0"/>
                <a:cs typeface="Times New Roman" panose="02020603050405020304" pitchFamily="18" charset="0"/>
              </a:rPr>
              <a:t>IS</a:t>
            </a:r>
            <a:r>
              <a:rPr lang="en-US" altLang="en-US" sz="4800" dirty="0">
                <a:solidFill>
                  <a:schemeClr val="tx1"/>
                </a:solidFill>
                <a:latin typeface="Fira Sans" panose="020B0503050000020004" pitchFamily="34" charset="0"/>
                <a:ea typeface="Fira Sans" panose="020B0503050000020004" pitchFamily="34" charset="0"/>
                <a:cs typeface="Times New Roman" panose="02020603050405020304" pitchFamily="18" charset="0"/>
              </a:rPr>
              <a:t> Your Story (</a:t>
            </a:r>
            <a:r>
              <a:rPr lang="en-US" altLang="en-US" sz="4800" dirty="0" err="1">
                <a:solidFill>
                  <a:schemeClr val="tx1"/>
                </a:solidFill>
                <a:latin typeface="Fira Sans" panose="020B0503050000020004" pitchFamily="34" charset="0"/>
                <a:ea typeface="Fira Sans" panose="020B0503050000020004" pitchFamily="34" charset="0"/>
                <a:cs typeface="Times New Roman" panose="02020603050405020304" pitchFamily="18" charset="0"/>
              </a:rPr>
              <a:t>Lectio</a:t>
            </a:r>
            <a:r>
              <a:rPr lang="en-US" altLang="en-US" sz="4800" dirty="0">
                <a:solidFill>
                  <a:schemeClr val="tx1"/>
                </a:solidFill>
                <a:latin typeface="Fira Sans" panose="020B0503050000020004" pitchFamily="34" charset="0"/>
                <a:ea typeface="Fira Sans" panose="020B0503050000020004" pitchFamily="34" charset="0"/>
                <a:cs typeface="Times New Roman" panose="02020603050405020304" pitchFamily="18" charset="0"/>
              </a:rPr>
              <a:t> </a:t>
            </a:r>
            <a:r>
              <a:rPr lang="en-US" altLang="en-US" sz="4800" dirty="0" err="1">
                <a:solidFill>
                  <a:schemeClr val="tx1"/>
                </a:solidFill>
                <a:latin typeface="Fira Sans" panose="020B0503050000020004" pitchFamily="34" charset="0"/>
                <a:ea typeface="Fira Sans" panose="020B0503050000020004" pitchFamily="34" charset="0"/>
                <a:cs typeface="Times New Roman" panose="02020603050405020304" pitchFamily="18" charset="0"/>
              </a:rPr>
              <a:t>Divina</a:t>
            </a:r>
            <a:r>
              <a:rPr lang="en-US" altLang="en-US" sz="4800" dirty="0">
                <a:solidFill>
                  <a:schemeClr val="tx1"/>
                </a:solidFill>
                <a:latin typeface="Fira Sans" panose="020B0503050000020004" pitchFamily="34" charset="0"/>
                <a:ea typeface="Fira Sans" panose="020B0503050000020004" pitchFamily="34" charset="0"/>
                <a:cs typeface="Times New Roman" panose="02020603050405020304" pitchFamily="18" charset="0"/>
              </a:rPr>
              <a:t>)</a:t>
            </a:r>
            <a:endParaRPr lang="en-US" sz="4800" dirty="0">
              <a:solidFill>
                <a:schemeClr val="tx1"/>
              </a:solidFill>
              <a:latin typeface="Fira Sans" panose="020B0503050000020004" pitchFamily="34" charset="0"/>
              <a:ea typeface="Fira Sans" panose="020B05030500000200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338328" y="1825625"/>
            <a:ext cx="5797918" cy="4351338"/>
          </a:xfrm>
        </p:spPr>
      </p:pic>
    </p:spTree>
    <p:extLst>
      <p:ext uri="{BB962C8B-B14F-4D97-AF65-F5344CB8AC3E}">
        <p14:creationId xmlns="" xmlns:p14="http://schemas.microsoft.com/office/powerpoint/2010/main" val="15772148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4905" y="-20558"/>
            <a:ext cx="6324580" cy="1143000"/>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Pray</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434905" y="960438"/>
            <a:ext cx="7306139" cy="5579035"/>
          </a:xfrm>
        </p:spPr>
        <p:txBody>
          <a:bodyPr>
            <a:normAutofit lnSpcReduction="10000"/>
          </a:bodyPr>
          <a:lstStyle/>
          <a:p>
            <a:pPr marL="0" indent="0">
              <a:buNone/>
            </a:pPr>
            <a:r>
              <a:rPr lang="en-US" sz="3200" i="1" dirty="0">
                <a:solidFill>
                  <a:schemeClr val="tx1"/>
                </a:solidFill>
              </a:rPr>
              <a:t>“The Lord tells us: 'the first task in life is this: prayer.' But not the prayer of words, like a parrot; but </a:t>
            </a:r>
            <a:r>
              <a:rPr lang="en-US" sz="3200" i="1" dirty="0" smtClean="0">
                <a:solidFill>
                  <a:schemeClr val="tx1"/>
                </a:solidFill>
              </a:rPr>
              <a:t>prayer of </a:t>
            </a:r>
            <a:r>
              <a:rPr lang="en-US" sz="3200" i="1" dirty="0">
                <a:solidFill>
                  <a:schemeClr val="tx1"/>
                </a:solidFill>
              </a:rPr>
              <a:t>the heart: gazing on the Lord, hearing the Lord, asking the Lord,” </a:t>
            </a:r>
            <a:r>
              <a:rPr lang="en-US" sz="3200" i="1" dirty="0" smtClean="0">
                <a:solidFill>
                  <a:schemeClr val="tx1"/>
                </a:solidFill>
              </a:rPr>
              <a:t>       </a:t>
            </a:r>
          </a:p>
          <a:p>
            <a:pPr marL="0" indent="0">
              <a:buNone/>
            </a:pPr>
            <a:r>
              <a:rPr lang="en-US" sz="3200" i="1" dirty="0" smtClean="0">
                <a:solidFill>
                  <a:schemeClr val="tx1"/>
                </a:solidFill>
              </a:rPr>
              <a:t>                			</a:t>
            </a:r>
            <a:r>
              <a:rPr lang="en-US" sz="3200" dirty="0" smtClean="0">
                <a:solidFill>
                  <a:schemeClr val="tx1"/>
                </a:solidFill>
              </a:rPr>
              <a:t>-Pope Francis</a:t>
            </a:r>
          </a:p>
          <a:p>
            <a:pPr marL="0" indent="0">
              <a:buNone/>
            </a:pPr>
            <a:endParaRPr lang="en-US" sz="3200" dirty="0" smtClean="0">
              <a:solidFill>
                <a:schemeClr val="tx1"/>
              </a:solidFill>
            </a:endParaRPr>
          </a:p>
          <a:p>
            <a:pPr marL="0" indent="0">
              <a:buNone/>
            </a:pPr>
            <a:r>
              <a:rPr lang="en-US" altLang="en-US" sz="3200" i="1" dirty="0" smtClean="0">
                <a:solidFill>
                  <a:schemeClr val="tx1"/>
                </a:solidFill>
              </a:rPr>
              <a:t>“Learn </a:t>
            </a:r>
            <a:r>
              <a:rPr lang="en-US" altLang="en-US" sz="3200" i="1" dirty="0">
                <a:solidFill>
                  <a:schemeClr val="tx1"/>
                </a:solidFill>
              </a:rPr>
              <a:t>to pray together, in the intimacy of the home, so that your love may be ever truer, ever more fruitful and long lasting.”  </a:t>
            </a:r>
          </a:p>
          <a:p>
            <a:pPr algn="ctr">
              <a:spcBef>
                <a:spcPct val="0"/>
              </a:spcBef>
              <a:buNone/>
            </a:pPr>
            <a:r>
              <a:rPr lang="en-US" altLang="en-US" sz="3200" i="1" dirty="0">
                <a:solidFill>
                  <a:schemeClr val="tx1"/>
                </a:solidFill>
              </a:rPr>
              <a:t>			</a:t>
            </a:r>
          </a:p>
          <a:p>
            <a:pPr algn="ctr">
              <a:spcBef>
                <a:spcPct val="0"/>
              </a:spcBef>
              <a:buNone/>
            </a:pPr>
            <a:r>
              <a:rPr lang="en-US" altLang="en-US" sz="3200" i="1" dirty="0">
                <a:solidFill>
                  <a:schemeClr val="tx1"/>
                </a:solidFill>
              </a:rPr>
              <a:t>	</a:t>
            </a:r>
            <a:r>
              <a:rPr lang="en-US" altLang="en-US" sz="3200" i="1" dirty="0" smtClean="0">
                <a:solidFill>
                  <a:schemeClr val="tx1"/>
                </a:solidFill>
              </a:rPr>
              <a:t>		-Pope </a:t>
            </a:r>
            <a:r>
              <a:rPr lang="en-US" altLang="en-US" sz="3200" i="1" dirty="0">
                <a:solidFill>
                  <a:schemeClr val="tx1"/>
                </a:solidFill>
              </a:rPr>
              <a:t>Benedict XVI</a:t>
            </a:r>
            <a:endParaRPr lang="en-US" altLang="en-US" sz="3200" dirty="0">
              <a:solidFill>
                <a:schemeClr val="tx1"/>
              </a:solidFill>
            </a:endParaRPr>
          </a:p>
          <a:p>
            <a:pPr marL="0" indent="0" algn="r">
              <a:buNone/>
            </a:pPr>
            <a:endParaRPr lang="en-US" dirty="0"/>
          </a:p>
        </p:txBody>
      </p:sp>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l="19337" r="5706"/>
          <a:stretch/>
        </p:blipFill>
        <p:spPr>
          <a:xfrm>
            <a:off x="8741044" y="-20558"/>
            <a:ext cx="3450956" cy="6905821"/>
          </a:xfrm>
          <a:prstGeom prst="rect">
            <a:avLst/>
          </a:prstGeom>
        </p:spPr>
      </p:pic>
    </p:spTree>
    <p:extLst>
      <p:ext uri="{BB962C8B-B14F-4D97-AF65-F5344CB8AC3E}">
        <p14:creationId xmlns="" xmlns:p14="http://schemas.microsoft.com/office/powerpoint/2010/main" val="16841914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Subtitle 2"/>
          <p:cNvSpPr>
            <a:spLocks noGrp="1"/>
          </p:cNvSpPr>
          <p:nvPr>
            <p:ph idx="1"/>
          </p:nvPr>
        </p:nvSpPr>
        <p:spPr/>
        <p:txBody>
          <a:bodyPr>
            <a:normAutofit/>
          </a:bodyPr>
          <a:lstStyle/>
          <a:p>
            <a:pPr marL="0" indent="0">
              <a:buNone/>
            </a:pPr>
            <a:r>
              <a:rPr lang="en-US" altLang="en-US" sz="4000" b="1" dirty="0" smtClean="0">
                <a:solidFill>
                  <a:schemeClr val="tx1"/>
                </a:solidFill>
                <a:ea typeface="Geneva"/>
              </a:rPr>
              <a:t>What is “heaven”?</a:t>
            </a:r>
          </a:p>
          <a:p>
            <a:pPr marL="0" indent="0">
              <a:buNone/>
            </a:pPr>
            <a:r>
              <a:rPr lang="en-US" altLang="en-US" sz="4000" b="1" dirty="0" smtClean="0">
                <a:solidFill>
                  <a:schemeClr val="tx1"/>
                </a:solidFill>
                <a:ea typeface="Geneva"/>
              </a:rPr>
              <a:t>What will heaven be like?</a:t>
            </a:r>
          </a:p>
          <a:p>
            <a:pPr marL="0" indent="0">
              <a:buNone/>
            </a:pPr>
            <a:r>
              <a:rPr lang="en-US" altLang="en-US" sz="4000" b="1" dirty="0" smtClean="0">
                <a:solidFill>
                  <a:schemeClr val="tx1"/>
                </a:solidFill>
                <a:ea typeface="Geneva"/>
              </a:rPr>
              <a:t>What images will you expect to see?</a:t>
            </a:r>
          </a:p>
          <a:p>
            <a:pPr marL="0" indent="0">
              <a:buNone/>
            </a:pPr>
            <a:r>
              <a:rPr lang="en-US" altLang="en-US" sz="4000" b="1" dirty="0" smtClean="0">
                <a:solidFill>
                  <a:schemeClr val="tx1"/>
                </a:solidFill>
                <a:ea typeface="Geneva"/>
              </a:rPr>
              <a:t>Who will you expect to see?</a:t>
            </a:r>
          </a:p>
          <a:p>
            <a:pPr marL="0" indent="0">
              <a:buNone/>
            </a:pPr>
            <a:r>
              <a:rPr lang="en-US" altLang="en-US" sz="4000" b="1" dirty="0" smtClean="0">
                <a:solidFill>
                  <a:schemeClr val="tx1"/>
                </a:solidFill>
                <a:ea typeface="Geneva"/>
              </a:rPr>
              <a:t>Who will you not expect to see?</a:t>
            </a:r>
          </a:p>
          <a:p>
            <a:pPr marL="0" indent="0">
              <a:buNone/>
            </a:pPr>
            <a:r>
              <a:rPr lang="en-US" altLang="en-US" sz="4000" b="1" dirty="0" smtClean="0">
                <a:solidFill>
                  <a:schemeClr val="tx1"/>
                </a:solidFill>
                <a:ea typeface="Geneva"/>
              </a:rPr>
              <a:t>What will you do there?</a:t>
            </a:r>
          </a:p>
        </p:txBody>
      </p:sp>
      <p:sp>
        <p:nvSpPr>
          <p:cNvPr id="14" name="Rectangle 2"/>
          <p:cNvSpPr txBox="1">
            <a:spLocks noChangeArrowheads="1"/>
          </p:cNvSpPr>
          <p:nvPr/>
        </p:nvSpPr>
        <p:spPr bwMode="auto">
          <a:xfrm>
            <a:off x="1119999" y="76200"/>
            <a:ext cx="10910076" cy="990600"/>
          </a:xfrm>
          <a:prstGeom prst="rect">
            <a:avLst/>
          </a:prstGeom>
          <a:noFill/>
          <a:ln w="9525">
            <a:noFill/>
            <a:miter lim="800000"/>
            <a:headEnd/>
            <a:tailEnd/>
          </a:ln>
        </p:spPr>
        <p:txBody>
          <a:bodyPr anchor="ctr"/>
          <a:lstStyle/>
          <a:p>
            <a:pPr eaLnBrk="1" hangingPunct="1">
              <a:defRPr/>
            </a:pPr>
            <a:r>
              <a:rPr lang="en-US" sz="6000" dirty="0" smtClean="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rPr>
              <a:t>Leading Each Other to Heaven</a:t>
            </a:r>
            <a:endParaRPr lang="en-US" sz="6000" dirty="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endParaRPr>
          </a:p>
        </p:txBody>
      </p:sp>
    </p:spTree>
    <p:extLst>
      <p:ext uri="{BB962C8B-B14F-4D97-AF65-F5344CB8AC3E}">
        <p14:creationId xmlns="" xmlns:p14="http://schemas.microsoft.com/office/powerpoint/2010/main" val="1158872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95754" y="76200"/>
            <a:ext cx="9027747" cy="990600"/>
          </a:xfrm>
          <a:prstGeom prst="rect">
            <a:avLst/>
          </a:prstGeom>
          <a:noFill/>
          <a:ln w="9525">
            <a:noFill/>
            <a:miter lim="800000"/>
            <a:headEnd/>
            <a:tailEnd/>
          </a:ln>
        </p:spPr>
        <p:txBody>
          <a:bodyPr anchor="ctr"/>
          <a:lstStyle/>
          <a:p>
            <a:pPr eaLnBrk="1" hangingPunct="1">
              <a:defRPr/>
            </a:pPr>
            <a:r>
              <a:rPr lang="en-US" sz="6000" dirty="0" smtClean="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rPr>
              <a:t>Intimacy</a:t>
            </a:r>
            <a:endParaRPr lang="en-US" sz="6000" dirty="0">
              <a:effectLst>
                <a:outerShdw blurRad="38100" dist="38100" dir="2700000" algn="tl">
                  <a:srgbClr val="000000">
                    <a:alpha val="43137"/>
                  </a:srgbClr>
                </a:outerShdw>
              </a:effectLst>
              <a:latin typeface="Fira Sans" panose="020B0503050000020004" pitchFamily="34" charset="0"/>
              <a:ea typeface="Fira Sans" panose="020B0503050000020004" pitchFamily="34" charset="0"/>
              <a:cs typeface="Times New Roman" pitchFamily="18" charset="0"/>
            </a:endParaRPr>
          </a:p>
        </p:txBody>
      </p:sp>
      <p:sp>
        <p:nvSpPr>
          <p:cNvPr id="14340" name="TextBox 2"/>
          <p:cNvSpPr txBox="1">
            <a:spLocks noChangeArrowheads="1"/>
          </p:cNvSpPr>
          <p:nvPr/>
        </p:nvSpPr>
        <p:spPr bwMode="auto">
          <a:xfrm>
            <a:off x="1926800" y="1943726"/>
            <a:ext cx="308271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a:cs typeface="Geneva"/>
              </a:defRPr>
            </a:lvl9pPr>
          </a:lstStyle>
          <a:p>
            <a:pPr algn="ctr">
              <a:spcBef>
                <a:spcPct val="0"/>
              </a:spcBef>
              <a:buFontTx/>
              <a:buNone/>
            </a:pPr>
            <a:r>
              <a:rPr lang="en-US" altLang="en-US" sz="5400" i="1" dirty="0" smtClean="0">
                <a:latin typeface="Times New Roman" panose="02020603050405020304" pitchFamily="18" charset="0"/>
                <a:cs typeface="Times New Roman" panose="02020603050405020304" pitchFamily="18" charset="0"/>
              </a:rPr>
              <a:t>Intimacy comes from self revelation</a:t>
            </a:r>
            <a:endParaRPr lang="en-US" altLang="en-US" sz="5400" dirty="0">
              <a:latin typeface="Times New Roman" panose="02020603050405020304" pitchFamily="18" charset="0"/>
              <a:cs typeface="Times New Roman" panose="02020603050405020304" pitchFamily="18" charset="0"/>
            </a:endParaRPr>
          </a:p>
        </p:txBody>
      </p:sp>
      <p:pic>
        <p:nvPicPr>
          <p:cNvPr id="14341" name="Picture 8" descr="http://rantsofabeggar.com/wp-content/uploads/2010/02/revelation-of-lov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37332" r="3191"/>
          <a:stretch>
            <a:fillRect/>
          </a:stretch>
        </p:blipFill>
        <p:spPr bwMode="auto">
          <a:xfrm>
            <a:off x="5229746" y="1066800"/>
            <a:ext cx="6598268" cy="5584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132299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39483" y="-37329"/>
            <a:ext cx="7291595" cy="1143000"/>
          </a:xfrm>
        </p:spPr>
        <p:txBody>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Plan</a:t>
            </a:r>
            <a:endParaRPr lang="en-US"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8" name="Content Placeholder 7"/>
          <p:cNvSpPr>
            <a:spLocks noGrp="1"/>
          </p:cNvSpPr>
          <p:nvPr>
            <p:ph sz="half" idx="1"/>
          </p:nvPr>
        </p:nvSpPr>
        <p:spPr>
          <a:xfrm>
            <a:off x="1139484" y="942536"/>
            <a:ext cx="7103972" cy="5804628"/>
          </a:xfrm>
        </p:spPr>
        <p:txBody>
          <a:bodyPr>
            <a:normAutofit fontScale="92500" lnSpcReduction="10000"/>
          </a:bodyPr>
          <a:lstStyle/>
          <a:p>
            <a:pPr marL="0" indent="0">
              <a:buNone/>
            </a:pPr>
            <a:r>
              <a:rPr lang="en-US" dirty="0" smtClean="0">
                <a:solidFill>
                  <a:schemeClr val="tx1"/>
                </a:solidFill>
              </a:rPr>
              <a:t>“The </a:t>
            </a:r>
            <a:r>
              <a:rPr lang="en-US" dirty="0">
                <a:solidFill>
                  <a:schemeClr val="tx1"/>
                </a:solidFill>
              </a:rPr>
              <a:t>Word of God, by taking on our human nature in all things save sin </a:t>
            </a:r>
            <a:r>
              <a:rPr lang="en-US" dirty="0" smtClean="0">
                <a:solidFill>
                  <a:schemeClr val="tx1"/>
                </a:solidFill>
              </a:rPr>
              <a:t>(</a:t>
            </a:r>
            <a:r>
              <a:rPr lang="en-US" i="1" dirty="0" smtClean="0">
                <a:solidFill>
                  <a:schemeClr val="tx1"/>
                </a:solidFill>
              </a:rPr>
              <a:t>Hebrews </a:t>
            </a:r>
            <a:r>
              <a:rPr lang="en-US" dirty="0">
                <a:solidFill>
                  <a:schemeClr val="tx1"/>
                </a:solidFill>
              </a:rPr>
              <a:t>4:15), manifests the Father's plan by revealing to each human person the way to realize fully his or her vocation. </a:t>
            </a:r>
            <a:r>
              <a:rPr lang="en-US" dirty="0" smtClean="0">
                <a:solidFill>
                  <a:schemeClr val="tx1"/>
                </a:solidFill>
              </a:rPr>
              <a:t>Thus, </a:t>
            </a:r>
            <a:r>
              <a:rPr lang="en-US" dirty="0">
                <a:solidFill>
                  <a:schemeClr val="tx1"/>
                </a:solidFill>
              </a:rPr>
              <a:t>Jesus not only reconciles man with the Father, but also reconciles man with himself and thus reveals his true </a:t>
            </a:r>
            <a:r>
              <a:rPr lang="en-US" dirty="0" smtClean="0">
                <a:solidFill>
                  <a:schemeClr val="tx1"/>
                </a:solidFill>
              </a:rPr>
              <a:t>nature.”(GS22) With these words the Synod Fathers, taking up the teaching of the Second Vatican Council, reaffirmed that Jesus is the way which leads to full personal realization, culminating in the definitive and eternal encounter with God. “I am the way, and the truth, and the life; no one comes to the Father, but by me”  (</a:t>
            </a:r>
            <a:r>
              <a:rPr lang="en-US" i="1" dirty="0" smtClean="0">
                <a:solidFill>
                  <a:schemeClr val="tx1"/>
                </a:solidFill>
              </a:rPr>
              <a:t>John </a:t>
            </a:r>
            <a:r>
              <a:rPr lang="en-US" dirty="0" smtClean="0">
                <a:solidFill>
                  <a:schemeClr val="tx1"/>
                </a:solidFill>
              </a:rPr>
              <a:t>14:6)</a:t>
            </a:r>
          </a:p>
          <a:p>
            <a:pPr marL="0" indent="0" algn="r">
              <a:buNone/>
            </a:pPr>
            <a:r>
              <a:rPr lang="en-US" sz="2000" b="1" dirty="0" smtClean="0">
                <a:solidFill>
                  <a:schemeClr val="tx1"/>
                </a:solidFill>
              </a:rPr>
              <a:t>-Pope Saint John Paul II(EA 10)</a:t>
            </a:r>
          </a:p>
          <a:p>
            <a:pPr marL="0" indent="0" algn="r">
              <a:buNone/>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14247" r="9617"/>
          <a:stretch/>
        </p:blipFill>
        <p:spPr>
          <a:xfrm>
            <a:off x="8243455" y="893"/>
            <a:ext cx="3948545" cy="6884370"/>
          </a:xfrm>
          <a:prstGeom prst="rect">
            <a:avLst/>
          </a:prstGeom>
        </p:spPr>
      </p:pic>
    </p:spTree>
    <p:extLst>
      <p:ext uri="{BB962C8B-B14F-4D97-AF65-F5344CB8AC3E}">
        <p14:creationId xmlns="" xmlns:p14="http://schemas.microsoft.com/office/powerpoint/2010/main" val="34987347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592" y="136525"/>
            <a:ext cx="7061528" cy="960755"/>
          </a:xfrm>
        </p:spPr>
        <p:txBody>
          <a:bodyPr>
            <a:normAutofit fontScale="90000"/>
          </a:bodyPr>
          <a:lstStyle/>
          <a:p>
            <a:r>
              <a:rPr lang="en-US" b="1" dirty="0" smtClean="0">
                <a:solidFill>
                  <a:schemeClr val="tx1"/>
                </a:solidFill>
                <a:effectLst>
                  <a:outerShdw blurRad="38100" dist="38100" dir="2700000" algn="tl">
                    <a:srgbClr val="000000">
                      <a:alpha val="43137"/>
                    </a:srgbClr>
                  </a:outerShdw>
                </a:effectLst>
                <a:latin typeface="Fira Sans" panose="020B0503050000020004"/>
              </a:rPr>
              <a:t>Remember the Family!</a:t>
            </a:r>
            <a:endParaRPr lang="en-US" b="1" dirty="0">
              <a:solidFill>
                <a:schemeClr val="tx1"/>
              </a:solidFill>
              <a:effectLst>
                <a:outerShdw blurRad="38100" dist="38100" dir="2700000" algn="tl">
                  <a:srgbClr val="000000">
                    <a:alpha val="43137"/>
                  </a:srgbClr>
                </a:outerShdw>
              </a:effectLst>
              <a:latin typeface="Fira Sans" panose="020B0503050000020004"/>
            </a:endParaRPr>
          </a:p>
        </p:txBody>
      </p:sp>
      <p:sp>
        <p:nvSpPr>
          <p:cNvPr id="3" name="Content Placeholder 2"/>
          <p:cNvSpPr>
            <a:spLocks noGrp="1"/>
          </p:cNvSpPr>
          <p:nvPr>
            <p:ph idx="1"/>
          </p:nvPr>
        </p:nvSpPr>
        <p:spPr>
          <a:xfrm>
            <a:off x="1137592" y="1051560"/>
            <a:ext cx="11054408" cy="5403313"/>
          </a:xfrm>
        </p:spPr>
        <p:txBody>
          <a:bodyPr>
            <a:normAutofit fontScale="25000" lnSpcReduction="20000"/>
          </a:bodyPr>
          <a:lstStyle/>
          <a:p>
            <a:pPr marL="0" indent="0">
              <a:lnSpc>
                <a:spcPct val="120000"/>
              </a:lnSpc>
              <a:spcBef>
                <a:spcPts val="0"/>
              </a:spcBef>
              <a:buNone/>
            </a:pPr>
            <a:r>
              <a:rPr lang="en-US" sz="12800" b="1" i="1" dirty="0" smtClean="0">
                <a:solidFill>
                  <a:schemeClr val="tx1"/>
                </a:solidFill>
              </a:rPr>
              <a:t>“It </a:t>
            </a:r>
            <a:r>
              <a:rPr lang="en-US" sz="12800" b="1" i="1" dirty="0">
                <a:solidFill>
                  <a:schemeClr val="tx1"/>
                </a:solidFill>
              </a:rPr>
              <a:t>is within a family that one experiences for the first time </a:t>
            </a:r>
            <a:r>
              <a:rPr lang="en-US" sz="12800" b="1" i="1" dirty="0" smtClean="0">
                <a:solidFill>
                  <a:schemeClr val="tx1"/>
                </a:solidFill>
              </a:rPr>
              <a:t>how </a:t>
            </a:r>
            <a:r>
              <a:rPr lang="en-US" sz="12800" b="1" i="1" dirty="0">
                <a:solidFill>
                  <a:schemeClr val="tx1"/>
                </a:solidFill>
              </a:rPr>
              <a:t>the human person was not created to live closed up in himself, </a:t>
            </a:r>
            <a:r>
              <a:rPr lang="en-US" sz="12800" b="1" i="1" dirty="0" smtClean="0">
                <a:solidFill>
                  <a:schemeClr val="tx1"/>
                </a:solidFill>
              </a:rPr>
              <a:t>but </a:t>
            </a:r>
            <a:r>
              <a:rPr lang="en-US" sz="12800" b="1" i="1" dirty="0">
                <a:solidFill>
                  <a:schemeClr val="tx1"/>
                </a:solidFill>
              </a:rPr>
              <a:t>in relationship with others.  ...The family is the first place people become aware that the world does not revolve around just themselves. </a:t>
            </a:r>
            <a:endParaRPr lang="en-US" sz="12800" b="1" i="1" dirty="0" smtClean="0">
              <a:solidFill>
                <a:schemeClr val="tx1"/>
              </a:solidFill>
            </a:endParaRPr>
          </a:p>
          <a:p>
            <a:pPr marL="0" indent="0">
              <a:lnSpc>
                <a:spcPct val="120000"/>
              </a:lnSpc>
              <a:spcBef>
                <a:spcPts val="0"/>
              </a:spcBef>
              <a:buNone/>
            </a:pPr>
            <a:endParaRPr lang="en-US" sz="6400" dirty="0">
              <a:solidFill>
                <a:schemeClr val="tx1"/>
              </a:solidFill>
            </a:endParaRPr>
          </a:p>
          <a:p>
            <a:pPr marL="0" indent="0">
              <a:lnSpc>
                <a:spcPct val="120000"/>
              </a:lnSpc>
              <a:spcBef>
                <a:spcPts val="0"/>
              </a:spcBef>
              <a:buNone/>
            </a:pPr>
            <a:r>
              <a:rPr lang="en-US" sz="12800" b="1" i="1" dirty="0">
                <a:solidFill>
                  <a:schemeClr val="tx1"/>
                </a:solidFill>
              </a:rPr>
              <a:t>It’s in the family one learns that the driving force is not egoism, but self-giving, and it is in the family that the light of peace begins to light up in the heart</a:t>
            </a:r>
            <a:r>
              <a:rPr lang="en-US" sz="12800" b="1" i="1" dirty="0" smtClean="0">
                <a:solidFill>
                  <a:schemeClr val="tx1"/>
                </a:solidFill>
              </a:rPr>
              <a:t>, a </a:t>
            </a:r>
            <a:r>
              <a:rPr lang="en-US" sz="12800" b="1" i="1" dirty="0">
                <a:solidFill>
                  <a:schemeClr val="tx1"/>
                </a:solidFill>
              </a:rPr>
              <a:t>light that is meant to radiate out into the world</a:t>
            </a:r>
            <a:r>
              <a:rPr lang="en-US" sz="12800" b="1" i="1" dirty="0" smtClean="0">
                <a:solidFill>
                  <a:schemeClr val="tx1"/>
                </a:solidFill>
              </a:rPr>
              <a:t>.”</a:t>
            </a:r>
          </a:p>
          <a:p>
            <a:pPr marL="0" indent="0">
              <a:lnSpc>
                <a:spcPct val="120000"/>
              </a:lnSpc>
              <a:spcBef>
                <a:spcPts val="0"/>
              </a:spcBef>
              <a:buNone/>
            </a:pPr>
            <a:endParaRPr lang="en-US" sz="4800" b="1" i="1" dirty="0" smtClean="0">
              <a:solidFill>
                <a:schemeClr val="tx1"/>
              </a:solidFill>
            </a:endParaRPr>
          </a:p>
          <a:p>
            <a:pPr marL="0" indent="0">
              <a:lnSpc>
                <a:spcPct val="120000"/>
              </a:lnSpc>
              <a:buNone/>
            </a:pPr>
            <a:r>
              <a:rPr lang="en-US" sz="11200" dirty="0" smtClean="0">
                <a:solidFill>
                  <a:schemeClr val="tx1"/>
                </a:solidFill>
                <a:latin typeface="Times New Roman" panose="02020603050405020304" pitchFamily="18" charset="0"/>
                <a:cs typeface="Times New Roman" panose="02020603050405020304" pitchFamily="18" charset="0"/>
              </a:rPr>
              <a:t>Pope </a:t>
            </a:r>
            <a:r>
              <a:rPr lang="en-US" sz="11200" dirty="0">
                <a:solidFill>
                  <a:schemeClr val="tx1"/>
                </a:solidFill>
                <a:latin typeface="Times New Roman" panose="02020603050405020304" pitchFamily="18" charset="0"/>
                <a:cs typeface="Times New Roman" panose="02020603050405020304" pitchFamily="18" charset="0"/>
              </a:rPr>
              <a:t>Benedict XVI in Milan, </a:t>
            </a:r>
            <a:r>
              <a:rPr lang="en-US" sz="11200" dirty="0" smtClean="0">
                <a:solidFill>
                  <a:schemeClr val="tx1"/>
                </a:solidFill>
                <a:latin typeface="Times New Roman" panose="02020603050405020304" pitchFamily="18" charset="0"/>
                <a:cs typeface="Times New Roman" panose="02020603050405020304" pitchFamily="18" charset="0"/>
              </a:rPr>
              <a:t>Italy, 7th </a:t>
            </a:r>
            <a:r>
              <a:rPr lang="en-US" sz="11200" dirty="0">
                <a:solidFill>
                  <a:schemeClr val="tx1"/>
                </a:solidFill>
                <a:latin typeface="Times New Roman" panose="02020603050405020304" pitchFamily="18" charset="0"/>
                <a:cs typeface="Times New Roman" panose="02020603050405020304" pitchFamily="18" charset="0"/>
              </a:rPr>
              <a:t>World Meeting of Families </a:t>
            </a:r>
          </a:p>
          <a:p>
            <a:endParaRPr lang="en-US" sz="11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206689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420169" y="9305874"/>
            <a:ext cx="10514012" cy="1501826"/>
          </a:xfrm>
        </p:spPr>
        <p:txBody>
          <a:bodyPr/>
          <a:lstStyle/>
          <a:p>
            <a:endParaRPr lang="en-US" dirty="0"/>
          </a:p>
        </p:txBody>
      </p:sp>
      <p:sp>
        <p:nvSpPr>
          <p:cNvPr id="5" name="Rectangle 2"/>
          <p:cNvSpPr>
            <a:spLocks noChangeArrowheads="1"/>
          </p:cNvSpPr>
          <p:nvPr/>
        </p:nvSpPr>
        <p:spPr bwMode="auto">
          <a:xfrm>
            <a:off x="1580381" y="481647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301627" y="5271965"/>
            <a:ext cx="10890373"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2800" b="0" i="0" u="none" strike="noStrike" cap="none" normalizeH="0" baseline="0" dirty="0" smtClean="0">
                <a:ln>
                  <a:noFill/>
                </a:ln>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Nazareth Hall 	                                                               1.888.800.8352</a:t>
            </a:r>
            <a:endParaRPr kumimoji="0" lang="en-US" altLang="en-US" sz="2800" b="0" i="0" u="none" strike="noStrike" cap="none" normalizeH="0" baseline="0" dirty="0" smtClean="0">
              <a:ln>
                <a:noFill/>
              </a:ln>
              <a:solidFill>
                <a:schemeClr val="tx1"/>
              </a:solidFill>
              <a:effectLst/>
              <a:latin typeface="Fira Sans" panose="020B0503050000020004" pitchFamily="34" charset="0"/>
              <a:ea typeface="Fira Sans" panose="020B050305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2800" b="0" i="0" u="none" strike="noStrike" cap="none" normalizeH="0" baseline="0" dirty="0" smtClean="0">
                <a:ln>
                  <a:noFill/>
                </a:ln>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3300 North 60th Street	                                 </a:t>
            </a:r>
            <a:r>
              <a:rPr kumimoji="0" lang="en-US" altLang="en-US" sz="2800" b="0" i="0" u="none" strike="noStrike" cap="none" normalizeH="0" dirty="0" smtClean="0">
                <a:ln>
                  <a:noFill/>
                </a:ln>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           402.551.9003</a:t>
            </a:r>
            <a:endParaRPr kumimoji="0" lang="en-US" altLang="en-US" sz="2800" b="0" i="0" u="none" strike="noStrike" cap="none" normalizeH="0" baseline="0" dirty="0" smtClean="0">
              <a:ln>
                <a:noFill/>
              </a:ln>
              <a:solidFill>
                <a:schemeClr val="tx1"/>
              </a:solidFill>
              <a:effectLst/>
              <a:latin typeface="Fira Sans" panose="020B0503050000020004" pitchFamily="34" charset="0"/>
              <a:ea typeface="Fira Sans" panose="020B050305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2800" b="0" i="0" u="none" strike="noStrike" cap="none" normalizeH="0" baseline="0" dirty="0" smtClean="0">
                <a:ln>
                  <a:noFill/>
                </a:ln>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Omaha, Nebraska 6814-3402                          </a:t>
            </a:r>
            <a:r>
              <a:rPr kumimoji="0" lang="en-US" altLang="en-US" sz="2800" b="1" i="0" u="none" strike="noStrike" cap="none" normalizeH="0" baseline="0" dirty="0" smtClean="0">
                <a:ln>
                  <a:noFill/>
                </a:ln>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Family.ArchOmaha.org</a:t>
            </a:r>
            <a:endParaRPr kumimoji="0" lang="en-US" altLang="en-US" sz="2800" b="0" i="0" u="none" strike="noStrike" cap="none" normalizeH="0" baseline="0" dirty="0" smtClean="0">
              <a:ln>
                <a:noFill/>
              </a:ln>
              <a:solidFill>
                <a:schemeClr val="tx1"/>
              </a:solidFill>
              <a:effectLst/>
              <a:latin typeface="Fira Sans" panose="020B0503050000020004" pitchFamily="34" charset="0"/>
              <a:ea typeface="Fira Sans" panose="020B0503050000020004" pitchFamily="34" charset="0"/>
            </a:endParaRPr>
          </a:p>
        </p:txBody>
      </p:sp>
    </p:spTree>
    <p:extLst>
      <p:ext uri="{BB962C8B-B14F-4D97-AF65-F5344CB8AC3E}">
        <p14:creationId xmlns="" xmlns:p14="http://schemas.microsoft.com/office/powerpoint/2010/main" val="766979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521700" y="1909764"/>
            <a:ext cx="2146300" cy="4948237"/>
          </a:xfrm>
          <a:prstGeom prst="rect">
            <a:avLst/>
          </a:prstGeom>
          <a:solidFill>
            <a:srgbClr val="D37D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5" name="Picture 3" descr="1385U.eps"/>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77100" y="527050"/>
            <a:ext cx="270510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rot="10800000">
            <a:off x="1444626" y="1909764"/>
            <a:ext cx="9337675" cy="1587"/>
          </a:xfrm>
          <a:prstGeom prst="line">
            <a:avLst/>
          </a:prstGeom>
          <a:ln w="29210">
            <a:solidFill>
              <a:srgbClr val="D37D2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endParaRPr lang="en-US"/>
          </a:p>
        </p:txBody>
      </p:sp>
      <p:sp>
        <p:nvSpPr>
          <p:cNvPr id="18438" name="Subtitle 2"/>
          <p:cNvSpPr>
            <a:spLocks noGrp="1"/>
          </p:cNvSpPr>
          <p:nvPr>
            <p:ph idx="1"/>
          </p:nvPr>
        </p:nvSpPr>
        <p:spPr/>
        <p:txBody>
          <a:bodyPr>
            <a:normAutofit/>
          </a:bodyPr>
          <a:lstStyle/>
          <a:p>
            <a:pPr algn="r"/>
            <a:r>
              <a:rPr lang="en-US" altLang="en-US" sz="4000">
                <a:solidFill>
                  <a:schemeClr val="bg1"/>
                </a:solidFill>
                <a:latin typeface="Times New Roman" panose="02020603050405020304" pitchFamily="18" charset="0"/>
                <a:ea typeface="Geneva"/>
                <a:cs typeface="Times New Roman" panose="02020603050405020304" pitchFamily="18" charset="0"/>
              </a:rPr>
              <a:t>Images of Heaven </a:t>
            </a:r>
          </a:p>
        </p:txBody>
      </p:sp>
      <p:pic>
        <p:nvPicPr>
          <p:cNvPr id="18439" name="Picture 2" descr="http://mmmmmoo.com/files/wallpapers/Bunny_Heaven_by_angrymikko.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 r="206" b="13354"/>
          <a:stretch/>
        </p:blipFill>
        <p:spPr bwMode="auto">
          <a:xfrm>
            <a:off x="1035781" y="0"/>
            <a:ext cx="11150824" cy="6845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112712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We Believe…</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20487" name="TextBox 8"/>
          <p:cNvSpPr txBox="1">
            <a:spLocks noChangeArrowheads="1"/>
          </p:cNvSpPr>
          <p:nvPr/>
        </p:nvSpPr>
        <p:spPr bwMode="auto">
          <a:xfrm>
            <a:off x="1482266" y="2028366"/>
            <a:ext cx="10430359"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Geneva"/>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a:cs typeface="Geneva"/>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a:cs typeface="Geneva"/>
              </a:defRPr>
            </a:lvl9pPr>
          </a:lstStyle>
          <a:p>
            <a:pPr algn="ctr" eaLnBrk="1" hangingPunct="1">
              <a:spcBef>
                <a:spcPct val="0"/>
              </a:spcBef>
              <a:buFontTx/>
              <a:buNone/>
            </a:pPr>
            <a:r>
              <a:rPr lang="en-US" altLang="en-US" sz="4800" dirty="0">
                <a:latin typeface="Arial" panose="020B0604020202020204" pitchFamily="34" charset="0"/>
                <a:ea typeface="Geneva"/>
              </a:rPr>
              <a:t>To live in heaven is "to be with Christ." The elect live "in Christ," but they retain, or rather find, their true identity, their own name. (CCC 1025)</a:t>
            </a:r>
            <a:endParaRPr lang="en-US" altLang="en-US" sz="4800" dirty="0">
              <a:solidFill>
                <a:srgbClr val="3C3119"/>
              </a:solidFill>
              <a:latin typeface="Times New Roman" panose="02020603050405020304" pitchFamily="18" charset="0"/>
              <a:ea typeface="Geneva"/>
              <a:cs typeface="Times New Roman" panose="02020603050405020304" pitchFamily="18" charset="0"/>
            </a:endParaRPr>
          </a:p>
        </p:txBody>
      </p:sp>
    </p:spTree>
    <p:extLst>
      <p:ext uri="{BB962C8B-B14F-4D97-AF65-F5344CB8AC3E}">
        <p14:creationId xmlns="" xmlns:p14="http://schemas.microsoft.com/office/powerpoint/2010/main" val="33983545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287" y="122237"/>
            <a:ext cx="10233800" cy="1325563"/>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Post-modern Culture</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3" name="Content Placeholder 2"/>
          <p:cNvSpPr>
            <a:spLocks noGrp="1"/>
          </p:cNvSpPr>
          <p:nvPr>
            <p:ph idx="1"/>
          </p:nvPr>
        </p:nvSpPr>
        <p:spPr>
          <a:xfrm>
            <a:off x="1524000" y="1447800"/>
            <a:ext cx="9144000" cy="5410200"/>
          </a:xfrm>
        </p:spPr>
        <p:txBody>
          <a:bodyPr>
            <a:normAutofit fontScale="92500"/>
          </a:bodyPr>
          <a:lstStyle/>
          <a:p>
            <a:r>
              <a:rPr lang="en-US" sz="3600" b="1" dirty="0" smtClean="0">
                <a:solidFill>
                  <a:schemeClr val="tx1"/>
                </a:solidFill>
              </a:rPr>
              <a:t>There is no absolute truth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Truth and error are synonymous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Self-conceptualization and rationalization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Traditional authority is false and corrupt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Ownership </a:t>
            </a:r>
            <a:r>
              <a:rPr lang="en-US" dirty="0" smtClean="0"/>
              <a:t/>
            </a:r>
            <a:br>
              <a:rPr lang="en-US" dirty="0" smtClean="0"/>
            </a:br>
            <a:r>
              <a:rPr lang="en-US" dirty="0" smtClean="0"/>
              <a:t/>
            </a:r>
            <a:br>
              <a:rPr lang="en-US" dirty="0" smtClean="0"/>
            </a:br>
            <a:endParaRPr lang="en-US" dirty="0" smtClean="0"/>
          </a:p>
          <a:p>
            <a:endParaRPr lang="en-US" dirty="0"/>
          </a:p>
        </p:txBody>
      </p:sp>
    </p:spTree>
    <p:extLst>
      <p:ext uri="{BB962C8B-B14F-4D97-AF65-F5344CB8AC3E}">
        <p14:creationId xmlns="" xmlns:p14="http://schemas.microsoft.com/office/powerpoint/2010/main" val="1581350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122237"/>
            <a:ext cx="10233800" cy="1325563"/>
          </a:xfrm>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Post-modern Culture</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3" name="Content Placeholder 2"/>
          <p:cNvSpPr>
            <a:spLocks noGrp="1"/>
          </p:cNvSpPr>
          <p:nvPr>
            <p:ph idx="1"/>
          </p:nvPr>
        </p:nvSpPr>
        <p:spPr>
          <a:xfrm>
            <a:off x="1524000" y="1447800"/>
            <a:ext cx="9829800" cy="5410200"/>
          </a:xfrm>
        </p:spPr>
        <p:txBody>
          <a:bodyPr>
            <a:normAutofit fontScale="92500" lnSpcReduction="10000"/>
          </a:bodyPr>
          <a:lstStyle/>
          <a:p>
            <a:r>
              <a:rPr lang="en-US" sz="3600" b="1" dirty="0" smtClean="0">
                <a:solidFill>
                  <a:schemeClr val="tx1"/>
                </a:solidFill>
              </a:rPr>
              <a:t>Disillusionment with modernism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Morality is personal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Globalization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All religions are valid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Liberal ethics </a:t>
            </a:r>
            <a:br>
              <a:rPr lang="en-US" sz="3600" b="1" dirty="0" smtClean="0">
                <a:solidFill>
                  <a:schemeClr val="tx1"/>
                </a:solidFill>
              </a:rPr>
            </a:br>
            <a:endParaRPr lang="en-US" sz="3600" b="1" dirty="0" smtClean="0">
              <a:solidFill>
                <a:schemeClr val="tx1"/>
              </a:solidFill>
            </a:endParaRPr>
          </a:p>
          <a:p>
            <a:r>
              <a:rPr lang="en-US" sz="3600" b="1" dirty="0" smtClean="0">
                <a:solidFill>
                  <a:schemeClr val="tx1"/>
                </a:solidFill>
              </a:rPr>
              <a:t>Pro-environmentalism</a:t>
            </a:r>
          </a:p>
        </p:txBody>
      </p:sp>
    </p:spTree>
    <p:extLst>
      <p:ext uri="{BB962C8B-B14F-4D97-AF65-F5344CB8AC3E}">
        <p14:creationId xmlns="" xmlns:p14="http://schemas.microsoft.com/office/powerpoint/2010/main" val="14256544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956" y="0"/>
            <a:ext cx="10544175" cy="1426464"/>
          </a:xfrm>
        </p:spPr>
        <p:txBody>
          <a:bodyPr>
            <a:noAutofit/>
          </a:bodyPr>
          <a:lstStyle/>
          <a:p>
            <a:r>
              <a:rPr lang="en-US" sz="6000" dirty="0" smtClean="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8 Forms of Atheism: Vatican II </a:t>
            </a:r>
            <a:endPar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endParaRPr>
          </a:p>
        </p:txBody>
      </p:sp>
      <p:sp>
        <p:nvSpPr>
          <p:cNvPr id="3" name="Content Placeholder 2"/>
          <p:cNvSpPr>
            <a:spLocks noGrp="1"/>
          </p:cNvSpPr>
          <p:nvPr>
            <p:ph idx="1"/>
          </p:nvPr>
        </p:nvSpPr>
        <p:spPr>
          <a:xfrm>
            <a:off x="1714500" y="1426464"/>
            <a:ext cx="10229850" cy="6172200"/>
          </a:xfrm>
        </p:spPr>
        <p:txBody>
          <a:bodyPr>
            <a:normAutofit/>
          </a:bodyPr>
          <a:lstStyle/>
          <a:p>
            <a:pPr>
              <a:spcAft>
                <a:spcPts val="1200"/>
              </a:spcAft>
              <a:buNone/>
            </a:pPr>
            <a:r>
              <a:rPr lang="en-US" b="1" dirty="0" smtClean="0">
                <a:solidFill>
                  <a:schemeClr val="tx1"/>
                </a:solidFill>
              </a:rPr>
              <a:t>1) Disbelief: positively denies existence of God</a:t>
            </a:r>
          </a:p>
          <a:p>
            <a:pPr>
              <a:spcAft>
                <a:spcPts val="1200"/>
              </a:spcAft>
              <a:buNone/>
            </a:pPr>
            <a:r>
              <a:rPr lang="en-US" b="1" dirty="0" smtClean="0">
                <a:solidFill>
                  <a:schemeClr val="tx1"/>
                </a:solidFill>
              </a:rPr>
              <a:t>2) Agnosticism: cannot know anything certain about God: existence or attributes</a:t>
            </a:r>
          </a:p>
          <a:p>
            <a:pPr>
              <a:spcAft>
                <a:spcPts val="1200"/>
              </a:spcAft>
              <a:buNone/>
            </a:pPr>
            <a:r>
              <a:rPr lang="en-US" b="1" dirty="0" smtClean="0">
                <a:solidFill>
                  <a:schemeClr val="tx1"/>
                </a:solidFill>
              </a:rPr>
              <a:t>3) Nominalism:(org in 1400's): language about God is only language, no reality behind the words: God is name for transcendent yearning.</a:t>
            </a:r>
          </a:p>
          <a:p>
            <a:pPr>
              <a:spcAft>
                <a:spcPts val="1200"/>
              </a:spcAft>
              <a:buNone/>
            </a:pPr>
            <a:r>
              <a:rPr lang="en-US" b="1" dirty="0" smtClean="0">
                <a:solidFill>
                  <a:schemeClr val="tx1"/>
                </a:solidFill>
              </a:rPr>
              <a:t>4) Positivism/ Empiricism: cannot know beyond world of external phenomena of our senses and since God is outside of this we cannot prove He exists or we do not need Him.</a:t>
            </a:r>
          </a:p>
          <a:p>
            <a:pPr>
              <a:buNone/>
            </a:pPr>
            <a:endParaRPr lang="en-US" dirty="0"/>
          </a:p>
        </p:txBody>
      </p:sp>
    </p:spTree>
    <p:extLst>
      <p:ext uri="{BB962C8B-B14F-4D97-AF65-F5344CB8AC3E}">
        <p14:creationId xmlns="" xmlns:p14="http://schemas.microsoft.com/office/powerpoint/2010/main" val="18539559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126" y="304800"/>
            <a:ext cx="10515600" cy="914400"/>
          </a:xfrm>
        </p:spPr>
        <p:txBody>
          <a:bodyPr>
            <a:noAutofit/>
          </a:bodyPr>
          <a:lstStyle/>
          <a:p>
            <a:r>
              <a:rPr lang="en-US" sz="6000" dirty="0">
                <a:solidFill>
                  <a:schemeClr val="tx1"/>
                </a:solidFill>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8 Forms of Atheism: Vatican II </a:t>
            </a:r>
            <a:endParaRPr lang="en-US" sz="6000" dirty="0">
              <a:solidFill>
                <a:schemeClr val="tx1"/>
              </a:solidFill>
            </a:endParaRPr>
          </a:p>
        </p:txBody>
      </p:sp>
      <p:sp>
        <p:nvSpPr>
          <p:cNvPr id="3" name="Content Placeholder 2"/>
          <p:cNvSpPr>
            <a:spLocks noGrp="1"/>
          </p:cNvSpPr>
          <p:nvPr>
            <p:ph idx="1"/>
          </p:nvPr>
        </p:nvSpPr>
        <p:spPr>
          <a:xfrm>
            <a:off x="1557338" y="1219200"/>
            <a:ext cx="10387012" cy="5638800"/>
          </a:xfrm>
        </p:spPr>
        <p:txBody>
          <a:bodyPr>
            <a:normAutofit lnSpcReduction="10000"/>
          </a:bodyPr>
          <a:lstStyle/>
          <a:p>
            <a:pPr>
              <a:spcAft>
                <a:spcPts val="1200"/>
              </a:spcAft>
              <a:buNone/>
            </a:pPr>
            <a:r>
              <a:rPr lang="en-US" b="1" dirty="0" smtClean="0">
                <a:solidFill>
                  <a:schemeClr val="tx1"/>
                </a:solidFill>
              </a:rPr>
              <a:t>5) Relativism: truth will vary from individual to individual, and culture to culture, God is idealistic concepts that gets expressed in various cultures and individuals, and not an infinite being outside human mind. (Common among anthropologists and sociologists)</a:t>
            </a:r>
          </a:p>
          <a:p>
            <a:pPr>
              <a:spcAft>
                <a:spcPts val="1200"/>
              </a:spcAft>
              <a:buNone/>
            </a:pPr>
            <a:r>
              <a:rPr lang="en-US" b="1" dirty="0" smtClean="0">
                <a:solidFill>
                  <a:schemeClr val="tx1"/>
                </a:solidFill>
              </a:rPr>
              <a:t>6) Humanism: deification of man - man in place of God. (often manifests as practical Pelagianism or Semi-Pelagianism)</a:t>
            </a:r>
          </a:p>
          <a:p>
            <a:pPr>
              <a:spcAft>
                <a:spcPts val="1200"/>
              </a:spcAft>
              <a:buNone/>
            </a:pPr>
            <a:r>
              <a:rPr lang="en-US" b="1" dirty="0" smtClean="0">
                <a:solidFill>
                  <a:schemeClr val="tx1"/>
                </a:solidFill>
              </a:rPr>
              <a:t>7) Mythology: religion is simply a myth - okay for non-thinking peoples</a:t>
            </a:r>
          </a:p>
          <a:p>
            <a:pPr>
              <a:spcAft>
                <a:spcPts val="1200"/>
              </a:spcAft>
              <a:buNone/>
            </a:pPr>
            <a:r>
              <a:rPr lang="en-US" b="1" dirty="0" smtClean="0">
                <a:solidFill>
                  <a:schemeClr val="tx1"/>
                </a:solidFill>
              </a:rPr>
              <a:t>8) Indifference: God does not matter/ caught up in things of this world.</a:t>
            </a:r>
          </a:p>
          <a:p>
            <a:endParaRPr lang="en-US" dirty="0"/>
          </a:p>
        </p:txBody>
      </p:sp>
    </p:spTree>
    <p:extLst>
      <p:ext uri="{BB962C8B-B14F-4D97-AF65-F5344CB8AC3E}">
        <p14:creationId xmlns="" xmlns:p14="http://schemas.microsoft.com/office/powerpoint/2010/main" val="10866800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ENTER PPT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ENTER PPT1" id="{5E4547A6-ADE4-4052-9FCD-63AEEF96A7C6}" vid="{160AE27C-246B-444B-BAA9-13B0BEEFE1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CENTER PPT1</Template>
  <TotalTime>6</TotalTime>
  <Words>2289</Words>
  <Application>Microsoft Office PowerPoint</Application>
  <PresentationFormat>Custom</PresentationFormat>
  <Paragraphs>220</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CENTER PPT1</vt:lpstr>
      <vt:lpstr>SOW-REAPP: A Process of Formation</vt:lpstr>
      <vt:lpstr>A Look at our Culture…</vt:lpstr>
      <vt:lpstr>Slide 3</vt:lpstr>
      <vt:lpstr>Slide 4</vt:lpstr>
      <vt:lpstr>We Believe…</vt:lpstr>
      <vt:lpstr>Post-modern Culture</vt:lpstr>
      <vt:lpstr>Post-modern Culture</vt:lpstr>
      <vt:lpstr>8 Forms of Atheism: Vatican II </vt:lpstr>
      <vt:lpstr>8 Forms of Atheism: Vatican II </vt:lpstr>
      <vt:lpstr>Modern Paganism</vt:lpstr>
      <vt:lpstr>The “Average” Catholic</vt:lpstr>
      <vt:lpstr>SOW-REAPP</vt:lpstr>
      <vt:lpstr>SOW-REAPP</vt:lpstr>
      <vt:lpstr>Discernment </vt:lpstr>
      <vt:lpstr>Areas of Formation</vt:lpstr>
      <vt:lpstr>Thresholds of Conversion</vt:lpstr>
      <vt:lpstr>Narrative</vt:lpstr>
      <vt:lpstr>Old Testament and New</vt:lpstr>
      <vt:lpstr> Pseudo-Dionysius/ St. John of the Cross </vt:lpstr>
      <vt:lpstr>Slide 20</vt:lpstr>
      <vt:lpstr>Silence</vt:lpstr>
      <vt:lpstr>Slide 22</vt:lpstr>
      <vt:lpstr>Openness</vt:lpstr>
      <vt:lpstr>Waiting</vt:lpstr>
      <vt:lpstr>Receive</vt:lpstr>
      <vt:lpstr>Examine</vt:lpstr>
      <vt:lpstr>Assimilate</vt:lpstr>
      <vt:lpstr>His Story IS Your Story (Lectio Divina)</vt:lpstr>
      <vt:lpstr>Pray</vt:lpstr>
      <vt:lpstr>Slide 30</vt:lpstr>
      <vt:lpstr>Plan</vt:lpstr>
      <vt:lpstr>Remember the Family!</vt:lpstr>
      <vt:lpstr>Slide 33</vt:lpstr>
    </vt:vector>
  </TitlesOfParts>
  <Company>Catholic Archdiocese of Omaha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SOW-REAPP: A Process of Formation</dc:title>
  <dc:creator>Peter E. Kennedy</dc:creator>
  <cp:lastModifiedBy>heiders</cp:lastModifiedBy>
  <cp:revision>1</cp:revision>
  <dcterms:created xsi:type="dcterms:W3CDTF">2016-01-20T16:50:01Z</dcterms:created>
  <dcterms:modified xsi:type="dcterms:W3CDTF">2016-01-28T02:13:16Z</dcterms:modified>
</cp:coreProperties>
</file>